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 id="2147483652" r:id="rId5"/>
    <p:sldMasterId id="214748365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Marcellus"/>
      <p:regular r:id="rId29"/>
    </p:embeddedFont>
    <p:embeddedFont>
      <p:font typeface="Actor"/>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arcellus-regular.fntdata"/><Relationship Id="rId7" Type="http://schemas.openxmlformats.org/officeDocument/2006/relationships/notesMaster" Target="notesMasters/notesMaster1.xml"/><Relationship Id="rId8" Type="http://schemas.openxmlformats.org/officeDocument/2006/relationships/slide" Target="slides/slide1.xml"/><Relationship Id="rId30" Type="http://schemas.openxmlformats.org/officeDocument/2006/relationships/font" Target="fonts/Actor-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0000" lvl="0" marL="0" rtl="0" algn="just">
              <a:lnSpc>
                <a:spcPct val="115000"/>
              </a:lnSpc>
              <a:spcBef>
                <a:spcPts val="0"/>
              </a:spcBef>
              <a:spcAft>
                <a:spcPts val="0"/>
              </a:spcAft>
              <a:buClr>
                <a:schemeClr val="dk1"/>
              </a:buClr>
              <a:buSzPts val="1100"/>
              <a:buFont typeface="Arial"/>
              <a:buNone/>
            </a:pPr>
            <a:r>
              <a:t/>
            </a:r>
            <a:endParaRPr/>
          </a:p>
        </p:txBody>
      </p:sp>
      <p:sp>
        <p:nvSpPr>
          <p:cNvPr id="17" name="Google Shape;1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258e68fd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f258e68fdc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258e68fd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gf258e68fdc_0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032d110d8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032d110d8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32d110d80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32d110d8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258e68fdc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f258e68fdc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258e68fd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f258e68fdc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f258e68fd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f258e68fdc_0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32d110d80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32d110d8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32d110d80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32d110d8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32d110d80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32d110d80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fc6ba52ad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gfc6ba52ad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f258e68fd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f258e68fdc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fbd7b3788f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fbd7b3788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fc6ba52ad5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 name="Google Shape;33;gfc6ba52ad5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just">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fc6ba52ad5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gfc6ba52ad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just">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1032d110d8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1032d110d80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1032d110d80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1032d110d8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f258e68fd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f258e68fdc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032d110d80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032d110d8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f258e68fd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f258e68fdc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descr="\\core4data\creative\Pending\Islamska_nadacia\DM\ppt\3ppt.png" id="11" name="Google Shape;11;p4"/>
          <p:cNvPicPr preferRelativeResize="0"/>
          <p:nvPr/>
        </p:nvPicPr>
        <p:blipFill rotWithShape="1">
          <a:blip r:embed="rId2">
            <a:alphaModFix/>
          </a:blip>
          <a:srcRect b="0" l="0" r="0" t="0"/>
          <a:stretch/>
        </p:blipFill>
        <p:spPr>
          <a:xfrm>
            <a:off x="0" y="-1"/>
            <a:ext cx="9144000" cy="5143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core4data\creative\Pending\Islamska_nadacia\DM\ppt\1ppt.png" id="6" name="Google Shape;6;p1"/>
          <p:cNvPicPr preferRelativeResize="0"/>
          <p:nvPr/>
        </p:nvPicPr>
        <p:blipFill rotWithShape="1">
          <a:blip r:embed="rId1">
            <a:alphaModFix/>
          </a:blip>
          <a:srcRect b="0" l="0" r="0" t="0"/>
          <a:stretch/>
        </p:blipFill>
        <p:spPr>
          <a:xfrm>
            <a:off x="0" y="0"/>
            <a:ext cx="9144000" cy="51435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 name="Shape 8"/>
        <p:cNvGrpSpPr/>
        <p:nvPr/>
      </p:nvGrpSpPr>
      <p:grpSpPr>
        <a:xfrm>
          <a:off x="0" y="0"/>
          <a:ext cx="0" cy="0"/>
          <a:chOff x="0" y="0"/>
          <a:chExt cx="0" cy="0"/>
        </a:xfrm>
      </p:grpSpPr>
      <p:pic>
        <p:nvPicPr>
          <p:cNvPr descr="\\core4data\creative\Pending\Islamska_nadacia\DM\ppt\3ppt.png" id="9" name="Google Shape;9;p3"/>
          <p:cNvPicPr preferRelativeResize="0"/>
          <p:nvPr/>
        </p:nvPicPr>
        <p:blipFill rotWithShape="1">
          <a:blip r:embed="rId1">
            <a:alphaModFix/>
          </a:blip>
          <a:srcRect b="0" l="0" r="0" t="0"/>
          <a:stretch/>
        </p:blipFill>
        <p:spPr>
          <a:xfrm>
            <a:off x="0" y="-1"/>
            <a:ext cx="9144000" cy="514350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 name="Shape 12"/>
        <p:cNvGrpSpPr/>
        <p:nvPr/>
      </p:nvGrpSpPr>
      <p:grpSpPr>
        <a:xfrm>
          <a:off x="0" y="0"/>
          <a:ext cx="0" cy="0"/>
          <a:chOff x="0" y="0"/>
          <a:chExt cx="0" cy="0"/>
        </a:xfrm>
      </p:grpSpPr>
      <p:pic>
        <p:nvPicPr>
          <p:cNvPr descr="\\core4data\creative\Pending\Islamska_nadacia\DM\ppt\2ppt.png" id="13" name="Google Shape;13;p5"/>
          <p:cNvPicPr preferRelativeResize="0"/>
          <p:nvPr/>
        </p:nvPicPr>
        <p:blipFill rotWithShape="1">
          <a:blip r:embed="rId1">
            <a:alphaModFix/>
          </a:blip>
          <a:srcRect b="0" l="0" r="0" t="0"/>
          <a:stretch/>
        </p:blipFill>
        <p:spPr>
          <a:xfrm>
            <a:off x="0" y="191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7"/>
          <p:cNvSpPr txBox="1"/>
          <p:nvPr/>
        </p:nvSpPr>
        <p:spPr>
          <a:xfrm>
            <a:off x="525250" y="2017750"/>
            <a:ext cx="8093400" cy="1877700"/>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rgbClr val="EABA27"/>
                </a:solidFill>
                <a:latin typeface="Marcellus"/>
                <a:ea typeface="Marcellus"/>
                <a:cs typeface="Marcellus"/>
                <a:sym typeface="Marcellus"/>
              </a:rPr>
              <a:t>Aké sú skúsenosti žien s  moslimským/migrantským pozadím </a:t>
            </a:r>
            <a:endParaRPr sz="3200">
              <a:solidFill>
                <a:srgbClr val="EABA27"/>
              </a:solidFill>
              <a:latin typeface="Marcellus"/>
              <a:ea typeface="Marcellus"/>
              <a:cs typeface="Marcellus"/>
              <a:sym typeface="Marcellus"/>
            </a:endParaRPr>
          </a:p>
          <a:p>
            <a:pPr indent="0" lvl="0" marL="0" marR="0" rtl="0" algn="ctr">
              <a:spcBef>
                <a:spcPts val="0"/>
              </a:spcBef>
              <a:spcAft>
                <a:spcPts val="0"/>
              </a:spcAft>
              <a:buNone/>
            </a:pPr>
            <a:r>
              <a:rPr lang="en-US" sz="3200">
                <a:solidFill>
                  <a:srgbClr val="EABA27"/>
                </a:solidFill>
                <a:latin typeface="Marcellus"/>
                <a:ea typeface="Marcellus"/>
                <a:cs typeface="Marcellus"/>
                <a:sym typeface="Marcellus"/>
              </a:rPr>
              <a:t>na Slovensku?</a:t>
            </a:r>
            <a:r>
              <a:rPr lang="en-US" sz="3000">
                <a:solidFill>
                  <a:srgbClr val="EABA27"/>
                </a:solidFill>
                <a:latin typeface="Marcellus"/>
                <a:ea typeface="Marcellus"/>
                <a:cs typeface="Marcellus"/>
                <a:sym typeface="Marcellus"/>
              </a:rPr>
              <a:t> </a:t>
            </a:r>
            <a:endParaRPr sz="3000">
              <a:solidFill>
                <a:srgbClr val="EABA27"/>
              </a:solidFill>
              <a:latin typeface="Actor"/>
              <a:ea typeface="Actor"/>
              <a:cs typeface="Actor"/>
              <a:sym typeface="Actor"/>
            </a:endParaRPr>
          </a:p>
          <a:p>
            <a:pPr indent="0" lvl="0" marL="0" marR="0" rtl="0" algn="ctr">
              <a:spcBef>
                <a:spcPts val="0"/>
              </a:spcBef>
              <a:spcAft>
                <a:spcPts val="0"/>
              </a:spcAft>
              <a:buSzPts val="1100"/>
              <a:buNone/>
            </a:pPr>
            <a:r>
              <a:rPr lang="en-US" sz="2000">
                <a:solidFill>
                  <a:schemeClr val="lt1"/>
                </a:solidFill>
                <a:latin typeface="Marcellus"/>
                <a:ea typeface="Marcellus"/>
                <a:cs typeface="Marcellus"/>
                <a:sym typeface="Marcellus"/>
              </a:rPr>
              <a:t>Zuzana Hasna</a:t>
            </a:r>
            <a:endParaRPr sz="2000">
              <a:solidFill>
                <a:schemeClr val="lt1"/>
              </a:solidFill>
              <a:latin typeface="Marcellus"/>
              <a:ea typeface="Marcellus"/>
              <a:cs typeface="Marcellus"/>
              <a:sym typeface="Marcellus"/>
            </a:endParaRPr>
          </a:p>
        </p:txBody>
      </p:sp>
      <p:sp>
        <p:nvSpPr>
          <p:cNvPr id="20" name="Google Shape;20;p7"/>
          <p:cNvSpPr txBox="1"/>
          <p:nvPr/>
        </p:nvSpPr>
        <p:spPr>
          <a:xfrm>
            <a:off x="938900" y="4653650"/>
            <a:ext cx="587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1" name="Google Shape;21;p7"/>
          <p:cNvPicPr preferRelativeResize="0"/>
          <p:nvPr/>
        </p:nvPicPr>
        <p:blipFill>
          <a:blip r:embed="rId3">
            <a:alphaModFix/>
          </a:blip>
          <a:stretch>
            <a:fillRect/>
          </a:stretch>
        </p:blipFill>
        <p:spPr>
          <a:xfrm>
            <a:off x="5972800" y="323875"/>
            <a:ext cx="977050" cy="977050"/>
          </a:xfrm>
          <a:prstGeom prst="rect">
            <a:avLst/>
          </a:prstGeom>
          <a:noFill/>
          <a:ln>
            <a:noFill/>
          </a:ln>
        </p:spPr>
      </p:pic>
      <p:pic>
        <p:nvPicPr>
          <p:cNvPr id="22" name="Google Shape;22;p7"/>
          <p:cNvPicPr preferRelativeResize="0"/>
          <p:nvPr/>
        </p:nvPicPr>
        <p:blipFill>
          <a:blip r:embed="rId4">
            <a:alphaModFix/>
          </a:blip>
          <a:stretch>
            <a:fillRect/>
          </a:stretch>
        </p:blipFill>
        <p:spPr>
          <a:xfrm>
            <a:off x="2591475" y="4103038"/>
            <a:ext cx="4133850" cy="904875"/>
          </a:xfrm>
          <a:prstGeom prst="rect">
            <a:avLst/>
          </a:prstGeom>
          <a:noFill/>
          <a:ln>
            <a:noFill/>
          </a:ln>
        </p:spPr>
      </p:pic>
      <p:sp>
        <p:nvSpPr>
          <p:cNvPr id="23" name="Google Shape;23;p7"/>
          <p:cNvSpPr txBox="1"/>
          <p:nvPr/>
        </p:nvSpPr>
        <p:spPr>
          <a:xfrm>
            <a:off x="591900" y="323875"/>
            <a:ext cx="28065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US">
                <a:solidFill>
                  <a:schemeClr val="lt1"/>
                </a:solidFill>
              </a:rPr>
              <a:t>22.11.2021</a:t>
            </a:r>
            <a:endParaRPr>
              <a:solidFill>
                <a:schemeClr val="lt1"/>
              </a:solidFill>
            </a:endParaRPr>
          </a:p>
          <a:p>
            <a:pPr indent="0" lvl="0" marL="0" rtl="0" algn="ctr">
              <a:spcBef>
                <a:spcPts val="0"/>
              </a:spcBef>
              <a:spcAft>
                <a:spcPts val="0"/>
              </a:spcAft>
              <a:buNone/>
            </a:pPr>
            <a:r>
              <a:rPr lang="en-US">
                <a:solidFill>
                  <a:schemeClr val="lt1"/>
                </a:solidFill>
              </a:rPr>
              <a:t>Seminár: Neviditeľné ženy?</a:t>
            </a:r>
            <a:endParaRPr>
              <a:solidFill>
                <a:schemeClr val="lt1"/>
              </a:solidFill>
            </a:endParaRPr>
          </a:p>
          <a:p>
            <a:pPr indent="0" lvl="0" marL="0" rtl="0" algn="ctr">
              <a:spcBef>
                <a:spcPts val="0"/>
              </a:spcBef>
              <a:spcAft>
                <a:spcPts val="0"/>
              </a:spcAft>
              <a:buNone/>
            </a:pPr>
            <a:r>
              <a:rPr lang="en-US" sz="1000">
                <a:solidFill>
                  <a:schemeClr val="lt1"/>
                </a:solidFill>
              </a:rPr>
              <a:t>Rodová rovnosť v oblasti migrácie a integrácie migrantiek na Slovensku</a:t>
            </a:r>
            <a:endParaRPr sz="1000">
              <a:solidFill>
                <a:schemeClr val="lt1"/>
              </a:solidFill>
            </a:endParaRPr>
          </a:p>
          <a:p>
            <a:pPr indent="0" lvl="0" marL="0" rtl="0" algn="ctr">
              <a:spcBef>
                <a:spcPts val="0"/>
              </a:spcBef>
              <a:spcAft>
                <a:spcPts val="0"/>
              </a:spcAft>
              <a:buNone/>
            </a:pPr>
            <a:r>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410664" y="152400"/>
            <a:ext cx="6587423"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7"/>
          <p:cNvPicPr preferRelativeResize="0"/>
          <p:nvPr/>
        </p:nvPicPr>
        <p:blipFill>
          <a:blip r:embed="rId3">
            <a:alphaModFix/>
          </a:blip>
          <a:stretch>
            <a:fillRect/>
          </a:stretch>
        </p:blipFill>
        <p:spPr>
          <a:xfrm>
            <a:off x="445875" y="152400"/>
            <a:ext cx="6485028"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nvSpPr>
        <p:spPr>
          <a:xfrm>
            <a:off x="489850" y="1387925"/>
            <a:ext cx="8093100" cy="3061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Clr>
                <a:schemeClr val="dk1"/>
              </a:buClr>
              <a:buSzPts val="1100"/>
              <a:buFont typeface="Arial"/>
              <a:buNone/>
            </a:pPr>
            <a:r>
              <a:rPr i="1" lang="en-US">
                <a:solidFill>
                  <a:schemeClr val="dk1"/>
                </a:solidFill>
                <a:latin typeface="Marcellus"/>
                <a:ea typeface="Marcellus"/>
                <a:cs typeface="Marcellus"/>
                <a:sym typeface="Marcellus"/>
              </a:rPr>
              <a:t>„Slovenská spoločnosť je podľa mňa veľmi homofóbna a xenofóbna. </a:t>
            </a:r>
            <a:r>
              <a:rPr b="1" i="1" lang="en-US">
                <a:solidFill>
                  <a:srgbClr val="EABA27"/>
                </a:solidFill>
                <a:latin typeface="Marcellus"/>
                <a:ea typeface="Marcellus"/>
                <a:cs typeface="Marcellus"/>
                <a:sym typeface="Marcellus"/>
              </a:rPr>
              <a:t>Ľudia okoloidúci sa často nezaujímajú a odvracajú ak vidia, že sa deje nejaká neprávosť, nechcú byť toho súčasťou. </a:t>
            </a:r>
            <a:r>
              <a:rPr i="1" lang="en-US">
                <a:solidFill>
                  <a:schemeClr val="dk1"/>
                </a:solidFill>
                <a:latin typeface="Marcellus"/>
                <a:ea typeface="Marcellus"/>
                <a:cs typeface="Marcellus"/>
                <a:sym typeface="Marcellus"/>
              </a:rPr>
              <a:t>Niekedy sa obávam, že sa niekomu nebude páčiť, ako vyzerám, pretože sú extrémistické skupiny a zároveň keď aj robia niečo zlé, tak okoloidúci to ignorujú, lebo sa boja.“</a:t>
            </a:r>
            <a:endParaRPr i="1">
              <a:solidFill>
                <a:schemeClr val="dk1"/>
              </a:solidFill>
              <a:latin typeface="Marcellus"/>
              <a:ea typeface="Marcellus"/>
              <a:cs typeface="Marcellus"/>
              <a:sym typeface="Marcellus"/>
            </a:endParaRPr>
          </a:p>
          <a:p>
            <a:pPr indent="0" lvl="0" marL="0" rtl="0" algn="l">
              <a:spcBef>
                <a:spcPts val="0"/>
              </a:spcBef>
              <a:spcAft>
                <a:spcPts val="0"/>
              </a:spcAft>
              <a:buNone/>
            </a:pPr>
            <a:r>
              <a:t/>
            </a:r>
            <a:endParaRPr>
              <a:latin typeface="Marcellus"/>
              <a:ea typeface="Marcellus"/>
              <a:cs typeface="Marcellus"/>
              <a:sym typeface="Marcellus"/>
            </a:endParaRPr>
          </a:p>
          <a:p>
            <a:pPr indent="0" lvl="0" marL="0" rtl="0" algn="l">
              <a:spcBef>
                <a:spcPts val="0"/>
              </a:spcBef>
              <a:spcAft>
                <a:spcPts val="0"/>
              </a:spcAft>
              <a:buNone/>
            </a:pPr>
            <a:r>
              <a:t/>
            </a:r>
            <a:endParaRPr>
              <a:latin typeface="Marcellus"/>
              <a:ea typeface="Marcellus"/>
              <a:cs typeface="Marcellus"/>
              <a:sym typeface="Marcellus"/>
            </a:endParaRPr>
          </a:p>
          <a:p>
            <a:pPr indent="0" lvl="0" marL="0" rtl="0" algn="just">
              <a:lnSpc>
                <a:spcPct val="115000"/>
              </a:lnSpc>
              <a:spcBef>
                <a:spcPts val="0"/>
              </a:spcBef>
              <a:spcAft>
                <a:spcPts val="0"/>
              </a:spcAft>
              <a:buClr>
                <a:schemeClr val="dk1"/>
              </a:buClr>
              <a:buSzPts val="1100"/>
              <a:buFont typeface="Arial"/>
              <a:buNone/>
            </a:pPr>
            <a:r>
              <a:rPr i="1" lang="en-US">
                <a:solidFill>
                  <a:schemeClr val="dk1"/>
                </a:solidFill>
                <a:latin typeface="Marcellus"/>
                <a:ea typeface="Marcellus"/>
                <a:cs typeface="Marcellus"/>
                <a:sym typeface="Marcellus"/>
              </a:rPr>
              <a:t>„Išla som na autobusovú zastávku pri Zochovej v Bratislave. </a:t>
            </a:r>
            <a:r>
              <a:rPr b="1" i="1" lang="en-US">
                <a:solidFill>
                  <a:srgbClr val="6C4C9F"/>
                </a:solidFill>
                <a:latin typeface="Marcellus"/>
                <a:ea typeface="Marcellus"/>
                <a:cs typeface="Marcellus"/>
                <a:sym typeface="Marcellus"/>
              </a:rPr>
              <a:t>Bola tam žena v hidžábe s dieťaťom v kočíku.</a:t>
            </a:r>
            <a:r>
              <a:rPr i="1" lang="en-US">
                <a:solidFill>
                  <a:schemeClr val="dk1"/>
                </a:solidFill>
                <a:latin typeface="Marcellus"/>
                <a:ea typeface="Marcellus"/>
                <a:cs typeface="Marcellus"/>
                <a:sym typeface="Marcellus"/>
              </a:rPr>
              <a:t> Z vedľajšej ulice prichádzala skupinka mužov, možno mali aj vypité. </a:t>
            </a:r>
            <a:r>
              <a:rPr b="1" i="1" lang="en-US">
                <a:solidFill>
                  <a:srgbClr val="EABA27"/>
                </a:solidFill>
                <a:latin typeface="Marcellus"/>
                <a:ea typeface="Marcellus"/>
                <a:cs typeface="Marcellus"/>
                <a:sym typeface="Marcellus"/>
              </a:rPr>
              <a:t>Začali po nej pokrikovať, pluť, nadávať a začínali byť agresívni.</a:t>
            </a:r>
            <a:r>
              <a:rPr i="1" lang="en-US">
                <a:solidFill>
                  <a:schemeClr val="dk1"/>
                </a:solidFill>
                <a:latin typeface="Marcellus"/>
                <a:ea typeface="Marcellus"/>
                <a:cs typeface="Marcellus"/>
                <a:sym typeface="Marcellus"/>
              </a:rPr>
              <a:t> Túto ženu som stiahla do inej uličky a spolu sme odišli. Myslím, že sme boli obe v šoku a ja som sa tiež bála o svoju bezpečnosť, lebo ich urážky začali byť namierené aj na mňa. Našťastie bol medzi nami dostatočný odstup a skupina nás neprenasledovala.“</a:t>
            </a:r>
            <a:endParaRPr>
              <a:latin typeface="Marcellus"/>
              <a:ea typeface="Marcellus"/>
              <a:cs typeface="Marcellus"/>
              <a:sym typeface="Marcellus"/>
            </a:endParaRPr>
          </a:p>
        </p:txBody>
      </p:sp>
      <p:sp>
        <p:nvSpPr>
          <p:cNvPr id="85" name="Google Shape;85;p18"/>
          <p:cNvSpPr txBox="1"/>
          <p:nvPr/>
        </p:nvSpPr>
        <p:spPr>
          <a:xfrm>
            <a:off x="1928825" y="377600"/>
            <a:ext cx="6949500" cy="8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1700">
                <a:solidFill>
                  <a:srgbClr val="EABA27"/>
                </a:solidFill>
                <a:highlight>
                  <a:srgbClr val="FFFFFF"/>
                </a:highlight>
                <a:latin typeface="Marcellus"/>
                <a:ea typeface="Marcellus"/>
                <a:cs typeface="Marcellus"/>
                <a:sym typeface="Marcellus"/>
              </a:rPr>
              <a:t>Priame obete: popis situácie</a:t>
            </a:r>
            <a:endParaRPr b="1" sz="1700">
              <a:solidFill>
                <a:srgbClr val="EABA27"/>
              </a:solidFill>
              <a:highlight>
                <a:srgbClr val="FFFFFF"/>
              </a:highlight>
              <a:latin typeface="Marcellus"/>
              <a:ea typeface="Marcellus"/>
              <a:cs typeface="Marcellus"/>
              <a:sym typeface="Marcellus"/>
            </a:endParaRPr>
          </a:p>
          <a:p>
            <a:pPr indent="0" lvl="0" marL="0" rtl="0" algn="l">
              <a:lnSpc>
                <a:spcPct val="115000"/>
              </a:lnSpc>
              <a:spcBef>
                <a:spcPts val="1200"/>
              </a:spcBef>
              <a:spcAft>
                <a:spcPts val="1200"/>
              </a:spcAft>
              <a:buClr>
                <a:schemeClr val="dk1"/>
              </a:buClr>
              <a:buSzPts val="1100"/>
              <a:buFont typeface="Arial"/>
              <a:buNone/>
            </a:pPr>
            <a:r>
              <a:rPr lang="en-US">
                <a:solidFill>
                  <a:srgbClr val="111111"/>
                </a:solidFill>
                <a:highlight>
                  <a:srgbClr val="FFFFFF"/>
                </a:highlight>
                <a:latin typeface="Marcellus"/>
                <a:ea typeface="Marcellus"/>
                <a:cs typeface="Marcellus"/>
                <a:sym typeface="Marcellus"/>
              </a:rPr>
              <a:t>(miesto, čas, svedkovia, kto Vám pomohol, atď.)</a:t>
            </a:r>
            <a:r>
              <a:rPr lang="en-US">
                <a:solidFill>
                  <a:srgbClr val="111111"/>
                </a:solidFill>
                <a:highlight>
                  <a:srgbClr val="FFFFFF"/>
                </a:highlight>
                <a:latin typeface="Marcellus"/>
                <a:ea typeface="Marcellus"/>
                <a:cs typeface="Marcellus"/>
                <a:sym typeface="Marcellus"/>
              </a:rPr>
              <a:t> </a:t>
            </a:r>
            <a:endParaRPr>
              <a:solidFill>
                <a:srgbClr val="111111"/>
              </a:solidFill>
              <a:highlight>
                <a:srgbClr val="FFFFFF"/>
              </a:highlight>
              <a:latin typeface="Marcellus"/>
              <a:ea typeface="Marcellus"/>
              <a:cs typeface="Marcellus"/>
              <a:sym typeface="Marcellu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nvSpPr>
        <p:spPr>
          <a:xfrm>
            <a:off x="469450" y="1265475"/>
            <a:ext cx="8205000" cy="37791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i="1" lang="en-US">
                <a:solidFill>
                  <a:srgbClr val="111111"/>
                </a:solidFill>
                <a:latin typeface="Marcellus"/>
                <a:ea typeface="Marcellus"/>
                <a:cs typeface="Marcellus"/>
                <a:sym typeface="Marcellus"/>
              </a:rPr>
              <a:t>“Rozbilo sa mi manželstvo, deti navštevujú odborné ambulancie, je ťažké s tým žiť, psychika je nalomená.”</a:t>
            </a:r>
            <a:endParaRPr b="1" i="1">
              <a:solidFill>
                <a:srgbClr val="111111"/>
              </a:solidFill>
              <a:latin typeface="Marcellus"/>
              <a:ea typeface="Marcellus"/>
              <a:cs typeface="Marcellus"/>
              <a:sym typeface="Marcellus"/>
            </a:endParaRPr>
          </a:p>
          <a:p>
            <a:pPr indent="0" lvl="0" marL="0" rtl="0" algn="l">
              <a:lnSpc>
                <a:spcPct val="107916"/>
              </a:lnSpc>
              <a:spcBef>
                <a:spcPts val="800"/>
              </a:spcBef>
              <a:spcAft>
                <a:spcPts val="0"/>
              </a:spcAft>
              <a:buNone/>
            </a:pPr>
            <a:r>
              <a:t/>
            </a:r>
            <a:endParaRPr b="1" i="1">
              <a:solidFill>
                <a:srgbClr val="111111"/>
              </a:solidFill>
              <a:latin typeface="Marcellus"/>
              <a:ea typeface="Marcellus"/>
              <a:cs typeface="Marcellus"/>
              <a:sym typeface="Marcellus"/>
            </a:endParaRPr>
          </a:p>
          <a:p>
            <a:pPr indent="0" lvl="0" marL="0" rtl="0" algn="l">
              <a:lnSpc>
                <a:spcPct val="107916"/>
              </a:lnSpc>
              <a:spcBef>
                <a:spcPts val="800"/>
              </a:spcBef>
              <a:spcAft>
                <a:spcPts val="0"/>
              </a:spcAft>
              <a:buNone/>
            </a:pPr>
            <a:r>
              <a:rPr b="1" i="1" lang="en-US">
                <a:solidFill>
                  <a:srgbClr val="111111"/>
                </a:solidFill>
                <a:latin typeface="Marcellus"/>
                <a:ea typeface="Marcellus"/>
                <a:cs typeface="Marcellus"/>
                <a:sym typeface="Marcellus"/>
              </a:rPr>
              <a:t>“Nosím pepperspray, viac si dávam pozor na prostredie okolo mňa.”</a:t>
            </a:r>
            <a:endParaRPr b="1" i="1">
              <a:solidFill>
                <a:srgbClr val="111111"/>
              </a:solidFill>
              <a:latin typeface="Marcellus"/>
              <a:ea typeface="Marcellus"/>
              <a:cs typeface="Marcellus"/>
              <a:sym typeface="Marcellus"/>
            </a:endParaRPr>
          </a:p>
          <a:p>
            <a:pPr indent="0" lvl="0" marL="0" rtl="0" algn="l">
              <a:lnSpc>
                <a:spcPct val="107916"/>
              </a:lnSpc>
              <a:spcBef>
                <a:spcPts val="800"/>
              </a:spcBef>
              <a:spcAft>
                <a:spcPts val="0"/>
              </a:spcAft>
              <a:buNone/>
            </a:pPr>
            <a:r>
              <a:t/>
            </a:r>
            <a:endParaRPr b="1" i="1">
              <a:solidFill>
                <a:srgbClr val="111111"/>
              </a:solidFill>
              <a:latin typeface="Marcellus"/>
              <a:ea typeface="Marcellus"/>
              <a:cs typeface="Marcellus"/>
              <a:sym typeface="Marcellus"/>
            </a:endParaRPr>
          </a:p>
          <a:p>
            <a:pPr indent="0" lvl="0" marL="0" rtl="0" algn="l">
              <a:lnSpc>
                <a:spcPct val="107916"/>
              </a:lnSpc>
              <a:spcBef>
                <a:spcPts val="800"/>
              </a:spcBef>
              <a:spcAft>
                <a:spcPts val="0"/>
              </a:spcAft>
              <a:buNone/>
            </a:pPr>
            <a:r>
              <a:rPr b="1" i="1" lang="en-US">
                <a:solidFill>
                  <a:srgbClr val="111111"/>
                </a:solidFill>
                <a:latin typeface="Marcellus"/>
                <a:ea typeface="Marcellus"/>
                <a:cs typeface="Marcellus"/>
                <a:sym typeface="Marcellus"/>
              </a:rPr>
              <a:t>“I can't wear my hijab anymore.”</a:t>
            </a:r>
            <a:endParaRPr b="1" i="1">
              <a:solidFill>
                <a:srgbClr val="111111"/>
              </a:solidFill>
              <a:latin typeface="Marcellus"/>
              <a:ea typeface="Marcellus"/>
              <a:cs typeface="Marcellus"/>
              <a:sym typeface="Marcellus"/>
            </a:endParaRPr>
          </a:p>
          <a:p>
            <a:pPr indent="0" lvl="0" marL="0" rtl="0" algn="l">
              <a:lnSpc>
                <a:spcPct val="107916"/>
              </a:lnSpc>
              <a:spcBef>
                <a:spcPts val="800"/>
              </a:spcBef>
              <a:spcAft>
                <a:spcPts val="0"/>
              </a:spcAft>
              <a:buNone/>
            </a:pPr>
            <a:r>
              <a:t/>
            </a:r>
            <a:endParaRPr b="1" i="1">
              <a:solidFill>
                <a:srgbClr val="111111"/>
              </a:solidFill>
              <a:latin typeface="Marcellus"/>
              <a:ea typeface="Marcellus"/>
              <a:cs typeface="Marcellus"/>
              <a:sym typeface="Marcellus"/>
            </a:endParaRPr>
          </a:p>
          <a:p>
            <a:pPr indent="0" lvl="0" marL="0" rtl="0" algn="l">
              <a:lnSpc>
                <a:spcPct val="107916"/>
              </a:lnSpc>
              <a:spcBef>
                <a:spcPts val="800"/>
              </a:spcBef>
              <a:spcAft>
                <a:spcPts val="0"/>
              </a:spcAft>
              <a:buNone/>
            </a:pPr>
            <a:r>
              <a:rPr b="1" i="1" lang="en-US">
                <a:solidFill>
                  <a:srgbClr val="111111"/>
                </a:solidFill>
                <a:latin typeface="Marcellus"/>
                <a:ea typeface="Marcellus"/>
                <a:cs typeface="Marcellus"/>
                <a:sym typeface="Marcellus"/>
              </a:rPr>
              <a:t>“Každodenne žijem v strese a obavách že prídem o svoju prácu a zneváženie mojej osoby.” </a:t>
            </a:r>
            <a:endParaRPr b="1" i="1">
              <a:solidFill>
                <a:srgbClr val="111111"/>
              </a:solidFill>
              <a:latin typeface="Marcellus"/>
              <a:ea typeface="Marcellus"/>
              <a:cs typeface="Marcellus"/>
              <a:sym typeface="Marcellus"/>
            </a:endParaRPr>
          </a:p>
          <a:p>
            <a:pPr indent="0" lvl="0" marL="0" rtl="0" algn="l">
              <a:lnSpc>
                <a:spcPct val="107916"/>
              </a:lnSpc>
              <a:spcBef>
                <a:spcPts val="800"/>
              </a:spcBef>
              <a:spcAft>
                <a:spcPts val="0"/>
              </a:spcAft>
              <a:buNone/>
            </a:pPr>
            <a:r>
              <a:t/>
            </a:r>
            <a:endParaRPr b="1" i="1">
              <a:solidFill>
                <a:srgbClr val="111111"/>
              </a:solidFill>
              <a:latin typeface="Marcellus"/>
              <a:ea typeface="Marcellus"/>
              <a:cs typeface="Marcellus"/>
              <a:sym typeface="Marcellus"/>
            </a:endParaRPr>
          </a:p>
          <a:p>
            <a:pPr indent="0" lvl="0" marL="0" rtl="0" algn="l">
              <a:lnSpc>
                <a:spcPct val="107916"/>
              </a:lnSpc>
              <a:spcBef>
                <a:spcPts val="800"/>
              </a:spcBef>
              <a:spcAft>
                <a:spcPts val="800"/>
              </a:spcAft>
              <a:buClr>
                <a:schemeClr val="dk1"/>
              </a:buClr>
              <a:buSzPts val="1100"/>
              <a:buFont typeface="Arial"/>
              <a:buNone/>
            </a:pPr>
            <a:r>
              <a:rPr b="1" i="1" lang="en-US">
                <a:solidFill>
                  <a:srgbClr val="111111"/>
                </a:solidFill>
                <a:latin typeface="Marcellus"/>
                <a:ea typeface="Marcellus"/>
                <a:cs typeface="Marcellus"/>
                <a:sym typeface="Marcellus"/>
              </a:rPr>
              <a:t>“Pocit strachu a úzkosti, obmedzenie vychádzania za tmy (nie v dôsledku pandémie), nerovnocenný pocit / outsiderstvo v slovenskej majorite.”</a:t>
            </a:r>
            <a:endParaRPr b="1" i="1">
              <a:solidFill>
                <a:srgbClr val="111111"/>
              </a:solidFill>
              <a:latin typeface="Marcellus"/>
              <a:ea typeface="Marcellus"/>
              <a:cs typeface="Marcellus"/>
              <a:sym typeface="Marcellus"/>
            </a:endParaRPr>
          </a:p>
        </p:txBody>
      </p:sp>
      <p:sp>
        <p:nvSpPr>
          <p:cNvPr id="91" name="Google Shape;91;p19"/>
          <p:cNvSpPr txBox="1"/>
          <p:nvPr/>
        </p:nvSpPr>
        <p:spPr>
          <a:xfrm>
            <a:off x="1990050" y="571500"/>
            <a:ext cx="7082400" cy="446400"/>
          </a:xfrm>
          <a:prstGeom prst="rect">
            <a:avLst/>
          </a:prstGeom>
          <a:noFill/>
          <a:ln>
            <a:noFill/>
          </a:ln>
        </p:spPr>
        <p:txBody>
          <a:bodyPr anchorCtr="0" anchor="t" bIns="91425" lIns="91425" spcFirstLastPara="1" rIns="91425" wrap="square" tIns="91425">
            <a:spAutoFit/>
          </a:bodyPr>
          <a:lstStyle/>
          <a:p>
            <a:pPr indent="0" lvl="0" marL="0" rtl="0" algn="ctr">
              <a:lnSpc>
                <a:spcPct val="107916"/>
              </a:lnSpc>
              <a:spcBef>
                <a:spcPts val="0"/>
              </a:spcBef>
              <a:spcAft>
                <a:spcPts val="800"/>
              </a:spcAft>
              <a:buClr>
                <a:schemeClr val="dk1"/>
              </a:buClr>
              <a:buSzPts val="1100"/>
              <a:buFont typeface="Arial"/>
              <a:buNone/>
            </a:pPr>
            <a:r>
              <a:rPr b="1" lang="en-US" sz="1700">
                <a:solidFill>
                  <a:srgbClr val="EABA27"/>
                </a:solidFill>
                <a:latin typeface="Marcellus"/>
                <a:ea typeface="Marcellus"/>
                <a:cs typeface="Marcellus"/>
                <a:sym typeface="Marcellus"/>
              </a:rPr>
              <a:t>Ako konkrétne tieto skutky ovplyvňujú Váš každodenný život?</a:t>
            </a:r>
            <a:endParaRPr sz="1700">
              <a:solidFill>
                <a:srgbClr val="EABA2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20"/>
          <p:cNvPicPr preferRelativeResize="0"/>
          <p:nvPr/>
        </p:nvPicPr>
        <p:blipFill>
          <a:blip r:embed="rId3">
            <a:alphaModFix/>
          </a:blip>
          <a:stretch>
            <a:fillRect/>
          </a:stretch>
        </p:blipFill>
        <p:spPr>
          <a:xfrm>
            <a:off x="633675" y="1226225"/>
            <a:ext cx="7467600" cy="3371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1"/>
          <p:cNvPicPr preferRelativeResize="0"/>
          <p:nvPr/>
        </p:nvPicPr>
        <p:blipFill>
          <a:blip r:embed="rId3">
            <a:alphaModFix/>
          </a:blip>
          <a:stretch>
            <a:fillRect/>
          </a:stretch>
        </p:blipFill>
        <p:spPr>
          <a:xfrm>
            <a:off x="434122" y="152400"/>
            <a:ext cx="6015260"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2"/>
          <p:cNvPicPr preferRelativeResize="0"/>
          <p:nvPr/>
        </p:nvPicPr>
        <p:blipFill>
          <a:blip r:embed="rId3">
            <a:alphaModFix/>
          </a:blip>
          <a:stretch>
            <a:fillRect/>
          </a:stretch>
        </p:blipFill>
        <p:spPr>
          <a:xfrm>
            <a:off x="457584" y="152400"/>
            <a:ext cx="6448834"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3"/>
          <p:cNvSpPr txBox="1"/>
          <p:nvPr/>
        </p:nvSpPr>
        <p:spPr>
          <a:xfrm>
            <a:off x="444050" y="1122575"/>
            <a:ext cx="7888500" cy="4365300"/>
          </a:xfrm>
          <a:prstGeom prst="rect">
            <a:avLst/>
          </a:prstGeom>
          <a:noFill/>
          <a:ln>
            <a:noFill/>
          </a:ln>
        </p:spPr>
        <p:txBody>
          <a:bodyPr anchorCtr="0" anchor="t" bIns="91425" lIns="91425" spcFirstLastPara="1" rIns="91425" wrap="square" tIns="91425">
            <a:spAutoFit/>
          </a:bodyPr>
          <a:lstStyle/>
          <a:p>
            <a:pPr indent="-317500" lvl="0" marL="457200" rtl="0" algn="just">
              <a:lnSpc>
                <a:spcPct val="115000"/>
              </a:lnSpc>
              <a:spcBef>
                <a:spcPts val="0"/>
              </a:spcBef>
              <a:spcAft>
                <a:spcPts val="0"/>
              </a:spcAft>
              <a:buClr>
                <a:srgbClr val="111111"/>
              </a:buClr>
              <a:buSzPts val="1400"/>
              <a:buFont typeface="Marcellus"/>
              <a:buChar char="❏"/>
            </a:pPr>
            <a:r>
              <a:rPr lang="en-US">
                <a:solidFill>
                  <a:srgbClr val="111111"/>
                </a:solidFill>
                <a:latin typeface="Marcellus"/>
                <a:ea typeface="Marcellus"/>
                <a:cs typeface="Marcellus"/>
                <a:sym typeface="Marcellus"/>
              </a:rPr>
              <a:t>vo vzťahu k verejným činiteľom a štátnym orgánom:</a:t>
            </a:r>
            <a:endParaRPr>
              <a:solidFill>
                <a:srgbClr val="111111"/>
              </a:solidFill>
              <a:latin typeface="Marcellus"/>
              <a:ea typeface="Marcellus"/>
              <a:cs typeface="Marcellus"/>
              <a:sym typeface="Marcellus"/>
            </a:endParaRPr>
          </a:p>
          <a:p>
            <a:pPr indent="0" lvl="0" marL="457200" rtl="0" algn="just">
              <a:lnSpc>
                <a:spcPct val="115000"/>
              </a:lnSpc>
              <a:spcBef>
                <a:spcPts val="0"/>
              </a:spcBef>
              <a:spcAft>
                <a:spcPts val="0"/>
              </a:spcAft>
              <a:buNone/>
            </a:pPr>
            <a:r>
              <a:rPr b="1" lang="en-US">
                <a:solidFill>
                  <a:srgbClr val="6C4C9F"/>
                </a:solidFill>
                <a:latin typeface="Marcellus"/>
                <a:ea typeface="Marcellus"/>
                <a:cs typeface="Marcellus"/>
                <a:sym typeface="Marcellus"/>
              </a:rPr>
              <a:t>jasné a konzistentné odmietanie nenávistne motivovaných útokov a všetkých prejavov,</a:t>
            </a:r>
            <a:endParaRPr b="1">
              <a:solidFill>
                <a:srgbClr val="6C4C9F"/>
              </a:solidFill>
              <a:latin typeface="Marcellus"/>
              <a:ea typeface="Marcellus"/>
              <a:cs typeface="Marcellus"/>
              <a:sym typeface="Marcellus"/>
            </a:endParaRPr>
          </a:p>
          <a:p>
            <a:pPr indent="0" lvl="0" marL="457200" rtl="0" algn="just">
              <a:lnSpc>
                <a:spcPct val="115000"/>
              </a:lnSpc>
              <a:spcBef>
                <a:spcPts val="0"/>
              </a:spcBef>
              <a:spcAft>
                <a:spcPts val="0"/>
              </a:spcAft>
              <a:buNone/>
            </a:pPr>
            <a:r>
              <a:t/>
            </a:r>
            <a:endParaRPr b="1">
              <a:solidFill>
                <a:srgbClr val="111111"/>
              </a:solidFill>
              <a:latin typeface="Marcellus"/>
              <a:ea typeface="Marcellus"/>
              <a:cs typeface="Marcellus"/>
              <a:sym typeface="Marcellus"/>
            </a:endParaRPr>
          </a:p>
          <a:p>
            <a:pPr indent="-317500" lvl="0" marL="457200" rtl="0" algn="just">
              <a:lnSpc>
                <a:spcPct val="115000"/>
              </a:lnSpc>
              <a:spcBef>
                <a:spcPts val="0"/>
              </a:spcBef>
              <a:spcAft>
                <a:spcPts val="0"/>
              </a:spcAft>
              <a:buClr>
                <a:srgbClr val="111111"/>
              </a:buClr>
              <a:buSzPts val="1400"/>
              <a:buFont typeface="Marcellus"/>
              <a:buChar char="❏"/>
            </a:pPr>
            <a:r>
              <a:rPr lang="en-US">
                <a:solidFill>
                  <a:srgbClr val="111111"/>
                </a:solidFill>
                <a:latin typeface="Marcellus"/>
                <a:ea typeface="Marcellus"/>
                <a:cs typeface="Marcellus"/>
                <a:sym typeface="Marcellus"/>
              </a:rPr>
              <a:t>vo vzťahu k médiám:</a:t>
            </a:r>
            <a:endParaRPr>
              <a:solidFill>
                <a:srgbClr val="111111"/>
              </a:solidFill>
              <a:latin typeface="Marcellus"/>
              <a:ea typeface="Marcellus"/>
              <a:cs typeface="Marcellus"/>
              <a:sym typeface="Marcellus"/>
            </a:endParaRPr>
          </a:p>
          <a:p>
            <a:pPr indent="0" lvl="0" marL="457200" rtl="0" algn="just">
              <a:lnSpc>
                <a:spcPct val="115000"/>
              </a:lnSpc>
              <a:spcBef>
                <a:spcPts val="0"/>
              </a:spcBef>
              <a:spcAft>
                <a:spcPts val="0"/>
              </a:spcAft>
              <a:buNone/>
            </a:pPr>
            <a:r>
              <a:rPr b="1" lang="en-US">
                <a:solidFill>
                  <a:srgbClr val="6C4C9F"/>
                </a:solidFill>
                <a:latin typeface="Marcellus"/>
                <a:ea typeface="Marcellus"/>
                <a:cs typeface="Marcellus"/>
                <a:sym typeface="Marcellus"/>
              </a:rPr>
              <a:t>vyhýbanie sa stereotypom a zovšeobecňovaniu v médiách,</a:t>
            </a:r>
            <a:endParaRPr b="1">
              <a:solidFill>
                <a:srgbClr val="6C4C9F"/>
              </a:solidFill>
              <a:latin typeface="Marcellus"/>
              <a:ea typeface="Marcellus"/>
              <a:cs typeface="Marcellus"/>
              <a:sym typeface="Marcellus"/>
            </a:endParaRPr>
          </a:p>
          <a:p>
            <a:pPr indent="0" lvl="0" marL="457200" rtl="0" algn="just">
              <a:lnSpc>
                <a:spcPct val="115000"/>
              </a:lnSpc>
              <a:spcBef>
                <a:spcPts val="0"/>
              </a:spcBef>
              <a:spcAft>
                <a:spcPts val="0"/>
              </a:spcAft>
              <a:buNone/>
            </a:pPr>
            <a:r>
              <a:rPr b="1" lang="en-US">
                <a:solidFill>
                  <a:srgbClr val="6C4C9F"/>
                </a:solidFill>
                <a:latin typeface="Marcellus"/>
                <a:ea typeface="Marcellus"/>
                <a:cs typeface="Marcellus"/>
                <a:sym typeface="Marcellus"/>
              </a:rPr>
              <a:t>viac pozitívnych príbehov a príkladov z radov moslimov/-iek, migrantov/-iek, utečencov/-kýň,</a:t>
            </a:r>
            <a:endParaRPr b="1">
              <a:solidFill>
                <a:srgbClr val="6C4C9F"/>
              </a:solidFill>
              <a:latin typeface="Marcellus"/>
              <a:ea typeface="Marcellus"/>
              <a:cs typeface="Marcellus"/>
              <a:sym typeface="Marcellus"/>
            </a:endParaRPr>
          </a:p>
          <a:p>
            <a:pPr indent="0" lvl="0" marL="457200" rtl="0" algn="just">
              <a:lnSpc>
                <a:spcPct val="115000"/>
              </a:lnSpc>
              <a:spcBef>
                <a:spcPts val="0"/>
              </a:spcBef>
              <a:spcAft>
                <a:spcPts val="0"/>
              </a:spcAft>
              <a:buNone/>
            </a:pPr>
            <a:r>
              <a:t/>
            </a:r>
            <a:endParaRPr b="1">
              <a:solidFill>
                <a:srgbClr val="111111"/>
              </a:solidFill>
              <a:latin typeface="Marcellus"/>
              <a:ea typeface="Marcellus"/>
              <a:cs typeface="Marcellus"/>
              <a:sym typeface="Marcellus"/>
            </a:endParaRPr>
          </a:p>
          <a:p>
            <a:pPr indent="-317500" lvl="0" marL="457200" rtl="0" algn="just">
              <a:lnSpc>
                <a:spcPct val="115000"/>
              </a:lnSpc>
              <a:spcBef>
                <a:spcPts val="0"/>
              </a:spcBef>
              <a:spcAft>
                <a:spcPts val="0"/>
              </a:spcAft>
              <a:buClr>
                <a:srgbClr val="111111"/>
              </a:buClr>
              <a:buSzPts val="1400"/>
              <a:buFont typeface="Marcellus"/>
              <a:buChar char="❏"/>
            </a:pPr>
            <a:r>
              <a:rPr lang="en-US">
                <a:solidFill>
                  <a:srgbClr val="111111"/>
                </a:solidFill>
                <a:latin typeface="Marcellus"/>
                <a:ea typeface="Marcellus"/>
                <a:cs typeface="Marcellus"/>
                <a:sym typeface="Marcellus"/>
              </a:rPr>
              <a:t>vo vzťahu k právnemu prostrediu:</a:t>
            </a:r>
            <a:endParaRPr>
              <a:solidFill>
                <a:srgbClr val="111111"/>
              </a:solidFill>
              <a:latin typeface="Marcellus"/>
              <a:ea typeface="Marcellus"/>
              <a:cs typeface="Marcellus"/>
              <a:sym typeface="Marcellus"/>
            </a:endParaRPr>
          </a:p>
          <a:p>
            <a:pPr indent="0" lvl="0" marL="457200" rtl="0" algn="just">
              <a:lnSpc>
                <a:spcPct val="115000"/>
              </a:lnSpc>
              <a:spcBef>
                <a:spcPts val="0"/>
              </a:spcBef>
              <a:spcAft>
                <a:spcPts val="0"/>
              </a:spcAft>
              <a:buNone/>
            </a:pPr>
            <a:r>
              <a:rPr b="1" lang="en-US">
                <a:solidFill>
                  <a:srgbClr val="6C4C9F"/>
                </a:solidFill>
                <a:latin typeface="Marcellus"/>
                <a:ea typeface="Marcellus"/>
                <a:cs typeface="Marcellus"/>
                <a:sym typeface="Marcellus"/>
              </a:rPr>
              <a:t>aby obete nenávistných trestných činov boli vždy identifikované ako obzvlášť zraniteľné obete, čím získajú postavenie a práva obzvlášť zraniteľnej obete vyplývajúce zo zákona o obetiach, zaviesť opatrenia na povzbudenie nahlasovania trestných činov z nenávisti, zlepšenie informovanosti, postupoch a dostupnej pomoci. </a:t>
            </a:r>
            <a:endParaRPr b="1">
              <a:solidFill>
                <a:srgbClr val="6C4C9F"/>
              </a:solidFill>
              <a:latin typeface="Marcellus"/>
              <a:ea typeface="Marcellus"/>
              <a:cs typeface="Marcellus"/>
              <a:sym typeface="Marcellus"/>
            </a:endParaRPr>
          </a:p>
          <a:p>
            <a:pPr indent="450000" lvl="0" marL="0" rtl="0" algn="just">
              <a:lnSpc>
                <a:spcPct val="115000"/>
              </a:lnSpc>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12" name="Google Shape;112;p23"/>
          <p:cNvSpPr txBox="1"/>
          <p:nvPr/>
        </p:nvSpPr>
        <p:spPr>
          <a:xfrm>
            <a:off x="1796150" y="51025"/>
            <a:ext cx="72048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rgbClr val="EABA27"/>
                </a:solidFill>
                <a:latin typeface="Marcellus"/>
                <a:ea typeface="Marcellus"/>
                <a:cs typeface="Marcellus"/>
                <a:sym typeface="Marcellus"/>
              </a:rPr>
              <a:t>ČO S TÝM</a:t>
            </a:r>
            <a:r>
              <a:rPr b="1" lang="en-US" sz="1800">
                <a:solidFill>
                  <a:srgbClr val="EABA27"/>
                </a:solidFill>
                <a:latin typeface="Marcellus"/>
                <a:ea typeface="Marcellus"/>
                <a:cs typeface="Marcellus"/>
                <a:sym typeface="Marcellus"/>
              </a:rPr>
              <a:t>? </a:t>
            </a:r>
            <a:endParaRPr b="1" sz="1800">
              <a:solidFill>
                <a:srgbClr val="EABA27"/>
              </a:solidFill>
              <a:latin typeface="Marcellus"/>
              <a:ea typeface="Marcellus"/>
              <a:cs typeface="Marcellus"/>
              <a:sym typeface="Marcellus"/>
            </a:endParaRPr>
          </a:p>
          <a:p>
            <a:pPr indent="0" lvl="0" marL="0" rtl="0" algn="ctr">
              <a:spcBef>
                <a:spcPts val="0"/>
              </a:spcBef>
              <a:spcAft>
                <a:spcPts val="0"/>
              </a:spcAft>
              <a:buNone/>
            </a:pPr>
            <a:r>
              <a:rPr b="1" lang="en-US" sz="1800">
                <a:solidFill>
                  <a:srgbClr val="EABA27"/>
                </a:solidFill>
                <a:latin typeface="Marcellus"/>
                <a:ea typeface="Marcellus"/>
                <a:cs typeface="Marcellus"/>
                <a:sym typeface="Marcellus"/>
              </a:rPr>
              <a:t>ZLEPŠENIE OCHRANY OBETÍ TRESTNÝCH ČINOV </a:t>
            </a:r>
            <a:endParaRPr b="1" sz="1800">
              <a:solidFill>
                <a:srgbClr val="EABA27"/>
              </a:solidFill>
              <a:latin typeface="Marcellus"/>
              <a:ea typeface="Marcellus"/>
              <a:cs typeface="Marcellus"/>
              <a:sym typeface="Marcellus"/>
            </a:endParaRPr>
          </a:p>
          <a:p>
            <a:pPr indent="0" lvl="0" marL="0" rtl="0" algn="ctr">
              <a:spcBef>
                <a:spcPts val="0"/>
              </a:spcBef>
              <a:spcAft>
                <a:spcPts val="0"/>
              </a:spcAft>
              <a:buNone/>
            </a:pPr>
            <a:r>
              <a:rPr b="1" lang="en-US" sz="1800">
                <a:solidFill>
                  <a:srgbClr val="EABA27"/>
                </a:solidFill>
                <a:latin typeface="Marcellus"/>
                <a:ea typeface="Marcellus"/>
                <a:cs typeface="Marcellus"/>
                <a:sym typeface="Marcellus"/>
              </a:rPr>
              <a:t>Z NENÁVISTI A ISLAMOFÓBIE</a:t>
            </a:r>
            <a:endParaRPr b="1" sz="1800">
              <a:solidFill>
                <a:srgbClr val="EABA27"/>
              </a:solidFill>
              <a:latin typeface="Marcellus"/>
              <a:ea typeface="Marcellus"/>
              <a:cs typeface="Marcellus"/>
              <a:sym typeface="Marcellus"/>
            </a:endParaRPr>
          </a:p>
          <a:p>
            <a:pPr indent="0" lvl="0" marL="0" rtl="0" algn="ctr">
              <a:spcBef>
                <a:spcPts val="0"/>
              </a:spcBef>
              <a:spcAft>
                <a:spcPts val="0"/>
              </a:spcAft>
              <a:buNone/>
            </a:pPr>
            <a:r>
              <a:t/>
            </a:r>
            <a:endParaRPr b="1">
              <a:solidFill>
                <a:srgbClr val="EABA27"/>
              </a:solidFill>
              <a:latin typeface="Marcellus"/>
              <a:ea typeface="Marcellus"/>
              <a:cs typeface="Marcellus"/>
              <a:sym typeface="Marcellu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nvSpPr>
        <p:spPr>
          <a:xfrm>
            <a:off x="4265850" y="1620250"/>
            <a:ext cx="4449600" cy="3223200"/>
          </a:xfrm>
          <a:prstGeom prst="rect">
            <a:avLst/>
          </a:prstGeom>
          <a:noFill/>
          <a:ln>
            <a:noFill/>
          </a:ln>
        </p:spPr>
        <p:txBody>
          <a:bodyPr anchorCtr="0" anchor="t" bIns="91425" lIns="91425" spcFirstLastPara="1" rIns="91425" wrap="square" tIns="91425">
            <a:spAutoFit/>
          </a:bodyPr>
          <a:lstStyle/>
          <a:p>
            <a:pPr indent="-311150" lvl="0" marL="457200" rtl="0" algn="just">
              <a:lnSpc>
                <a:spcPct val="115000"/>
              </a:lnSpc>
              <a:spcBef>
                <a:spcPts val="0"/>
              </a:spcBef>
              <a:spcAft>
                <a:spcPts val="0"/>
              </a:spcAft>
              <a:buClr>
                <a:schemeClr val="dk1"/>
              </a:buClr>
              <a:buSzPts val="1300"/>
              <a:buFont typeface="Marcellus"/>
              <a:buChar char="❏"/>
            </a:pPr>
            <a:r>
              <a:rPr lang="en-US" sz="1300">
                <a:solidFill>
                  <a:schemeClr val="dk1"/>
                </a:solidFill>
                <a:latin typeface="Marcellus"/>
                <a:ea typeface="Marcellus"/>
                <a:cs typeface="Marcellus"/>
                <a:sym typeface="Marcellus"/>
              </a:rPr>
              <a:t>aktuálne prebieha </a:t>
            </a:r>
            <a:r>
              <a:rPr lang="en-US" sz="1300">
                <a:solidFill>
                  <a:schemeClr val="dk1"/>
                </a:solidFill>
                <a:latin typeface="Marcellus"/>
                <a:ea typeface="Marcellus"/>
                <a:cs typeface="Marcellus"/>
                <a:sym typeface="Marcellus"/>
              </a:rPr>
              <a:t>mediálna analýza – zber dát z vybraných slovenských médií so zameraním na vybrané kľúčové slová spojené s moslimami a moslimkami, utečencami a utečenkyňami, cudzincami a cudzinkami,  ktorá má za cieľ potvrdiť alebo vyvrátiť tézu - ktorá zaznela i vo vyššie spomínanom výskume - že médiá zjednodušujúcim či skresľujúcim spôsobom zobrazujú témy z kľúčových slov, čím prispievajú k nárastu nenávistných prejavov voči týmto osobám </a:t>
            </a:r>
            <a:endParaRPr sz="1300">
              <a:solidFill>
                <a:schemeClr val="dk1"/>
              </a:solidFill>
              <a:latin typeface="Marcellus"/>
              <a:ea typeface="Marcellus"/>
              <a:cs typeface="Marcellus"/>
              <a:sym typeface="Marcellus"/>
            </a:endParaRPr>
          </a:p>
          <a:p>
            <a:pPr indent="0" lvl="0" marL="457200" rtl="0" algn="just">
              <a:lnSpc>
                <a:spcPct val="115000"/>
              </a:lnSpc>
              <a:spcBef>
                <a:spcPts val="0"/>
              </a:spcBef>
              <a:spcAft>
                <a:spcPts val="0"/>
              </a:spcAft>
              <a:buNone/>
            </a:pPr>
            <a:r>
              <a:rPr lang="en-US" sz="1300">
                <a:solidFill>
                  <a:schemeClr val="dk1"/>
                </a:solidFill>
                <a:latin typeface="Marcellus"/>
                <a:ea typeface="Marcellus"/>
                <a:cs typeface="Marcellus"/>
                <a:sym typeface="Marcellus"/>
              </a:rPr>
              <a:t>a skupinám,</a:t>
            </a:r>
            <a:endParaRPr sz="1300">
              <a:solidFill>
                <a:schemeClr val="dk1"/>
              </a:solidFill>
              <a:latin typeface="Marcellus"/>
              <a:ea typeface="Marcellus"/>
              <a:cs typeface="Marcellus"/>
              <a:sym typeface="Marcellus"/>
            </a:endParaRPr>
          </a:p>
          <a:p>
            <a:pPr indent="-311150" lvl="0" marL="457200" rtl="0" algn="just">
              <a:lnSpc>
                <a:spcPct val="115000"/>
              </a:lnSpc>
              <a:spcBef>
                <a:spcPts val="0"/>
              </a:spcBef>
              <a:spcAft>
                <a:spcPts val="0"/>
              </a:spcAft>
              <a:buClr>
                <a:schemeClr val="dk1"/>
              </a:buClr>
              <a:buSzPts val="1300"/>
              <a:buFont typeface="Marcellus"/>
              <a:buChar char="❏"/>
            </a:pPr>
            <a:r>
              <a:rPr lang="en-US" sz="1300">
                <a:solidFill>
                  <a:schemeClr val="dk1"/>
                </a:solidFill>
                <a:latin typeface="Marcellus"/>
                <a:ea typeface="Marcellus"/>
                <a:cs typeface="Marcellus"/>
                <a:sym typeface="Marcellus"/>
              </a:rPr>
              <a:t>výsledky budú zverejnené v júni 2022.</a:t>
            </a:r>
            <a:endParaRPr sz="1300">
              <a:solidFill>
                <a:schemeClr val="dk1"/>
              </a:solidFill>
              <a:latin typeface="Marcellus"/>
              <a:ea typeface="Marcellus"/>
              <a:cs typeface="Marcellus"/>
              <a:sym typeface="Marcellus"/>
            </a:endParaRPr>
          </a:p>
          <a:p>
            <a:pPr indent="0" lvl="0" marL="0" rtl="0" algn="l">
              <a:spcBef>
                <a:spcPts val="0"/>
              </a:spcBef>
              <a:spcAft>
                <a:spcPts val="0"/>
              </a:spcAft>
              <a:buNone/>
            </a:pPr>
            <a:r>
              <a:t/>
            </a:r>
            <a:endParaRPr sz="1800">
              <a:solidFill>
                <a:schemeClr val="dk1"/>
              </a:solidFill>
              <a:latin typeface="Marcellus"/>
              <a:ea typeface="Marcellus"/>
              <a:cs typeface="Marcellus"/>
              <a:sym typeface="Marcellus"/>
            </a:endParaRPr>
          </a:p>
        </p:txBody>
      </p:sp>
      <p:sp>
        <p:nvSpPr>
          <p:cNvPr id="118" name="Google Shape;118;p24"/>
          <p:cNvSpPr txBox="1"/>
          <p:nvPr/>
        </p:nvSpPr>
        <p:spPr>
          <a:xfrm>
            <a:off x="4000500" y="857225"/>
            <a:ext cx="587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9" name="Google Shape;119;p24"/>
          <p:cNvSpPr txBox="1"/>
          <p:nvPr/>
        </p:nvSpPr>
        <p:spPr>
          <a:xfrm>
            <a:off x="2051275" y="204100"/>
            <a:ext cx="68580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900">
                <a:solidFill>
                  <a:srgbClr val="6C4C9F"/>
                </a:solidFill>
                <a:latin typeface="Marcellus"/>
                <a:ea typeface="Marcellus"/>
                <a:cs typeface="Marcellus"/>
                <a:sym typeface="Marcellus"/>
              </a:rPr>
              <a:t>A PRETO: </a:t>
            </a:r>
            <a:endParaRPr b="1" sz="1900">
              <a:solidFill>
                <a:srgbClr val="6C4C9F"/>
              </a:solidFill>
              <a:latin typeface="Marcellus"/>
              <a:ea typeface="Marcellus"/>
              <a:cs typeface="Marcellus"/>
              <a:sym typeface="Marcellus"/>
            </a:endParaRPr>
          </a:p>
          <a:p>
            <a:pPr indent="0" lvl="0" marL="0" rtl="0" algn="ctr">
              <a:spcBef>
                <a:spcPts val="0"/>
              </a:spcBef>
              <a:spcAft>
                <a:spcPts val="0"/>
              </a:spcAft>
              <a:buNone/>
            </a:pPr>
            <a:r>
              <a:t/>
            </a:r>
            <a:endParaRPr b="1" sz="1900">
              <a:solidFill>
                <a:srgbClr val="6C4C9F"/>
              </a:solidFill>
              <a:latin typeface="Marcellus"/>
              <a:ea typeface="Marcellus"/>
              <a:cs typeface="Marcellus"/>
              <a:sym typeface="Marcellus"/>
            </a:endParaRPr>
          </a:p>
          <a:p>
            <a:pPr indent="0" lvl="0" marL="0" rtl="0" algn="ctr">
              <a:spcBef>
                <a:spcPts val="0"/>
              </a:spcBef>
              <a:spcAft>
                <a:spcPts val="0"/>
              </a:spcAft>
              <a:buNone/>
            </a:pPr>
            <a:r>
              <a:rPr b="1" lang="en-US" sz="1900">
                <a:solidFill>
                  <a:srgbClr val="6C4C9F"/>
                </a:solidFill>
                <a:latin typeface="Marcellus"/>
                <a:ea typeface="Marcellus"/>
                <a:cs typeface="Marcellus"/>
                <a:sym typeface="Marcellus"/>
              </a:rPr>
              <a:t>PODPORUJEME POZITÍVNE ZMENY A ŠANCE VYNIKNÚŤ MOSLIMKÁM/MIGRANTKÁM </a:t>
            </a:r>
            <a:endParaRPr b="1" sz="1900">
              <a:solidFill>
                <a:srgbClr val="6C4C9F"/>
              </a:solidFill>
              <a:latin typeface="Marcellus"/>
              <a:ea typeface="Marcellus"/>
              <a:cs typeface="Marcellus"/>
              <a:sym typeface="Marcellus"/>
            </a:endParaRPr>
          </a:p>
        </p:txBody>
      </p:sp>
      <p:sp>
        <p:nvSpPr>
          <p:cNvPr id="120" name="Google Shape;120;p24"/>
          <p:cNvSpPr txBox="1"/>
          <p:nvPr/>
        </p:nvSpPr>
        <p:spPr>
          <a:xfrm>
            <a:off x="5888500" y="4367900"/>
            <a:ext cx="587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1" name="Google Shape;121;p24"/>
          <p:cNvPicPr preferRelativeResize="0"/>
          <p:nvPr/>
        </p:nvPicPr>
        <p:blipFill>
          <a:blip r:embed="rId3">
            <a:alphaModFix/>
          </a:blip>
          <a:stretch>
            <a:fillRect/>
          </a:stretch>
        </p:blipFill>
        <p:spPr>
          <a:xfrm>
            <a:off x="132650" y="1620250"/>
            <a:ext cx="3970573" cy="28166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nvSpPr>
        <p:spPr>
          <a:xfrm>
            <a:off x="765400" y="1218550"/>
            <a:ext cx="792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7" name="Google Shape;127;p25"/>
          <p:cNvPicPr preferRelativeResize="0"/>
          <p:nvPr/>
        </p:nvPicPr>
        <p:blipFill>
          <a:blip r:embed="rId3">
            <a:alphaModFix/>
          </a:blip>
          <a:stretch>
            <a:fillRect/>
          </a:stretch>
        </p:blipFill>
        <p:spPr>
          <a:xfrm>
            <a:off x="222500" y="1469612"/>
            <a:ext cx="3980324" cy="2985251"/>
          </a:xfrm>
          <a:prstGeom prst="rect">
            <a:avLst/>
          </a:prstGeom>
          <a:noFill/>
          <a:ln>
            <a:noFill/>
          </a:ln>
        </p:spPr>
      </p:pic>
      <p:sp>
        <p:nvSpPr>
          <p:cNvPr id="128" name="Google Shape;128;p25"/>
          <p:cNvSpPr txBox="1"/>
          <p:nvPr/>
        </p:nvSpPr>
        <p:spPr>
          <a:xfrm>
            <a:off x="2000250" y="347000"/>
            <a:ext cx="6847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EABA27"/>
                </a:solidFill>
                <a:latin typeface="Marcellus"/>
                <a:ea typeface="Marcellus"/>
                <a:cs typeface="Marcellus"/>
                <a:sym typeface="Marcellus"/>
              </a:rPr>
              <a:t>BaBince: </a:t>
            </a:r>
            <a:r>
              <a:rPr b="1" lang="en-US" sz="2000">
                <a:solidFill>
                  <a:srgbClr val="EABA27"/>
                </a:solidFill>
                <a:latin typeface="Marcellus"/>
                <a:ea typeface="Marcellus"/>
                <a:cs typeface="Marcellus"/>
                <a:sym typeface="Marcellus"/>
              </a:rPr>
              <a:t>empowerment zážitkový program</a:t>
            </a:r>
            <a:endParaRPr b="1" sz="2000">
              <a:solidFill>
                <a:srgbClr val="EABA27"/>
              </a:solidFill>
              <a:latin typeface="Marcellus"/>
              <a:ea typeface="Marcellus"/>
              <a:cs typeface="Marcellus"/>
              <a:sym typeface="Marcellus"/>
            </a:endParaRPr>
          </a:p>
          <a:p>
            <a:pPr indent="0" lvl="0" marL="0" rtl="0" algn="l">
              <a:spcBef>
                <a:spcPts val="0"/>
              </a:spcBef>
              <a:spcAft>
                <a:spcPts val="0"/>
              </a:spcAft>
              <a:buNone/>
            </a:pPr>
            <a:r>
              <a:rPr b="1" lang="en-US" sz="2000">
                <a:solidFill>
                  <a:srgbClr val="EABA27"/>
                </a:solidFill>
                <a:latin typeface="Marcellus"/>
                <a:ea typeface="Marcellus"/>
                <a:cs typeface="Marcellus"/>
                <a:sym typeface="Marcellus"/>
              </a:rPr>
              <a:t>pre ženy z radov moslimiek, migrantiek a utečeniek</a:t>
            </a:r>
            <a:endParaRPr b="1" sz="2000">
              <a:solidFill>
                <a:srgbClr val="EABA27"/>
              </a:solidFill>
              <a:latin typeface="Marcellus"/>
              <a:ea typeface="Marcellus"/>
              <a:cs typeface="Marcellus"/>
              <a:sym typeface="Marcellus"/>
            </a:endParaRPr>
          </a:p>
        </p:txBody>
      </p:sp>
      <p:pic>
        <p:nvPicPr>
          <p:cNvPr id="129" name="Google Shape;129;p25"/>
          <p:cNvPicPr preferRelativeResize="0"/>
          <p:nvPr/>
        </p:nvPicPr>
        <p:blipFill>
          <a:blip r:embed="rId4">
            <a:alphaModFix/>
          </a:blip>
          <a:stretch>
            <a:fillRect/>
          </a:stretch>
        </p:blipFill>
        <p:spPr>
          <a:xfrm>
            <a:off x="4308498" y="1469600"/>
            <a:ext cx="4479002" cy="298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 name="Shape 27"/>
        <p:cNvGrpSpPr/>
        <p:nvPr/>
      </p:nvGrpSpPr>
      <p:grpSpPr>
        <a:xfrm>
          <a:off x="0" y="0"/>
          <a:ext cx="0" cy="0"/>
          <a:chOff x="0" y="0"/>
          <a:chExt cx="0" cy="0"/>
        </a:xfrm>
      </p:grpSpPr>
      <p:sp>
        <p:nvSpPr>
          <p:cNvPr id="28" name="Google Shape;28;p8"/>
          <p:cNvSpPr txBox="1"/>
          <p:nvPr/>
        </p:nvSpPr>
        <p:spPr>
          <a:xfrm>
            <a:off x="469325" y="1528800"/>
            <a:ext cx="3791100" cy="2271300"/>
          </a:xfrm>
          <a:prstGeom prst="rect">
            <a:avLst/>
          </a:prstGeom>
          <a:noFill/>
          <a:ln>
            <a:noFill/>
          </a:ln>
        </p:spPr>
        <p:txBody>
          <a:bodyPr anchorCtr="0" anchor="ctr" bIns="45700" lIns="91425" spcFirstLastPara="1" rIns="91425" wrap="square" tIns="45700">
            <a:spAutoFit/>
          </a:bodyPr>
          <a:lstStyle/>
          <a:p>
            <a:pPr indent="0" lvl="0" marL="0" rtl="0" algn="l">
              <a:lnSpc>
                <a:spcPct val="115000"/>
              </a:lnSpc>
              <a:spcBef>
                <a:spcPts val="0"/>
              </a:spcBef>
              <a:spcAft>
                <a:spcPts val="0"/>
              </a:spcAft>
              <a:buNone/>
            </a:pPr>
            <a:r>
              <a:rPr lang="en-US">
                <a:solidFill>
                  <a:srgbClr val="121010"/>
                </a:solidFill>
                <a:highlight>
                  <a:srgbClr val="FFFFFF"/>
                </a:highlight>
                <a:latin typeface="Marcellus"/>
                <a:ea typeface="Marcellus"/>
                <a:cs typeface="Marcellus"/>
                <a:sym typeface="Marcellus"/>
              </a:rPr>
              <a:t>Najodmietanejšou skupinou cudzincov sú </a:t>
            </a:r>
            <a:r>
              <a:rPr b="1" lang="en-US">
                <a:solidFill>
                  <a:srgbClr val="EABA27"/>
                </a:solidFill>
                <a:highlight>
                  <a:srgbClr val="FFFFFF"/>
                </a:highlight>
                <a:latin typeface="Marcellus"/>
                <a:ea typeface="Marcellus"/>
                <a:cs typeface="Marcellus"/>
                <a:sym typeface="Marcellus"/>
              </a:rPr>
              <a:t>moslimovia</a:t>
            </a:r>
            <a:r>
              <a:rPr lang="en-US">
                <a:solidFill>
                  <a:srgbClr val="121010"/>
                </a:solidFill>
                <a:highlight>
                  <a:srgbClr val="FFFFFF"/>
                </a:highlight>
                <a:latin typeface="Marcellus"/>
                <a:ea typeface="Marcellus"/>
                <a:cs typeface="Marcellus"/>
                <a:sym typeface="Marcellus"/>
              </a:rPr>
              <a:t>. </a:t>
            </a:r>
            <a:r>
              <a:rPr lang="en-US">
                <a:solidFill>
                  <a:srgbClr val="111111"/>
                </a:solidFill>
                <a:latin typeface="Marcellus"/>
                <a:ea typeface="Marcellus"/>
                <a:cs typeface="Marcellus"/>
                <a:sym typeface="Marcellus"/>
              </a:rPr>
              <a:t>Viac ako polovica </a:t>
            </a:r>
            <a:r>
              <a:rPr b="1" lang="en-US">
                <a:solidFill>
                  <a:srgbClr val="EABA27"/>
                </a:solidFill>
                <a:latin typeface="Marcellus"/>
                <a:ea typeface="Marcellus"/>
                <a:cs typeface="Marcellus"/>
                <a:sym typeface="Marcellus"/>
              </a:rPr>
              <a:t>56,5%</a:t>
            </a:r>
            <a:r>
              <a:rPr lang="en-US">
                <a:solidFill>
                  <a:srgbClr val="111111"/>
                </a:solidFill>
                <a:latin typeface="Marcellus"/>
                <a:ea typeface="Marcellus"/>
                <a:cs typeface="Marcellus"/>
                <a:sym typeface="Marcellus"/>
              </a:rPr>
              <a:t> respondentov uviedla, že v prípade </a:t>
            </a:r>
            <a:r>
              <a:rPr b="1" lang="en-US">
                <a:solidFill>
                  <a:srgbClr val="6C4C9F"/>
                </a:solidFill>
                <a:latin typeface="Marcellus"/>
                <a:ea typeface="Marcellus"/>
                <a:cs typeface="Marcellus"/>
                <a:sym typeface="Marcellus"/>
              </a:rPr>
              <a:t>moslimských obyvateľov z iných krajín by sme nemali umožniť nikomu, aby prišiel a žil na Slovensku. </a:t>
            </a:r>
            <a:endParaRPr b="1">
              <a:solidFill>
                <a:srgbClr val="6C4C9F"/>
              </a:solidFill>
              <a:latin typeface="Marcellus"/>
              <a:ea typeface="Marcellus"/>
              <a:cs typeface="Marcellus"/>
              <a:sym typeface="Marcellus"/>
            </a:endParaRPr>
          </a:p>
          <a:p>
            <a:pPr indent="0" lvl="0" marL="0" rtl="0" algn="l">
              <a:lnSpc>
                <a:spcPct val="115000"/>
              </a:lnSpc>
              <a:spcBef>
                <a:spcPts val="2300"/>
              </a:spcBef>
              <a:spcAft>
                <a:spcPts val="2300"/>
              </a:spcAft>
              <a:buClr>
                <a:schemeClr val="dk1"/>
              </a:buClr>
              <a:buSzPts val="1100"/>
              <a:buFont typeface="Arial"/>
              <a:buNone/>
            </a:pPr>
            <a:r>
              <a:rPr lang="en-US" sz="1200">
                <a:solidFill>
                  <a:srgbClr val="111111"/>
                </a:solidFill>
                <a:latin typeface="Marcellus"/>
                <a:ea typeface="Marcellus"/>
                <a:cs typeface="Marcellus"/>
                <a:sym typeface="Marcellus"/>
              </a:rPr>
              <a:t>Nadácia Milana Šimečku a Centrum pre výskum etnicity a kultúry, september 2021</a:t>
            </a:r>
            <a:endParaRPr sz="1200">
              <a:solidFill>
                <a:srgbClr val="111111"/>
              </a:solidFill>
              <a:latin typeface="Marcellus"/>
              <a:ea typeface="Marcellus"/>
              <a:cs typeface="Marcellus"/>
              <a:sym typeface="Marcellus"/>
            </a:endParaRPr>
          </a:p>
        </p:txBody>
      </p:sp>
      <p:sp>
        <p:nvSpPr>
          <p:cNvPr id="29" name="Google Shape;29;p8"/>
          <p:cNvSpPr txBox="1"/>
          <p:nvPr/>
        </p:nvSpPr>
        <p:spPr>
          <a:xfrm>
            <a:off x="4510775" y="693975"/>
            <a:ext cx="4103100" cy="46917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US">
                <a:solidFill>
                  <a:schemeClr val="dk1"/>
                </a:solidFill>
                <a:highlight>
                  <a:srgbClr val="FFFFFF"/>
                </a:highlight>
                <a:latin typeface="Marcellus"/>
                <a:ea typeface="Marcellus"/>
                <a:cs typeface="Marcellus"/>
                <a:sym typeface="Marcellus"/>
              </a:rPr>
              <a:t>Predstavte si, že by sa do Vášho susedstva nasťahovala osoba, resp. osoby patriace do nasledujúcich skupín. </a:t>
            </a:r>
            <a:r>
              <a:rPr b="1" lang="en-US">
                <a:solidFill>
                  <a:srgbClr val="6C4C9F"/>
                </a:solidFill>
                <a:highlight>
                  <a:srgbClr val="FFFFFF"/>
                </a:highlight>
                <a:latin typeface="Marcellus"/>
                <a:ea typeface="Marcellus"/>
                <a:cs typeface="Marcellus"/>
                <a:sym typeface="Marcellus"/>
              </a:rPr>
              <a:t>Prekážali by vám v susedstve alebo nie?</a:t>
            </a:r>
            <a:endParaRPr b="1">
              <a:solidFill>
                <a:srgbClr val="6C4C9F"/>
              </a:solidFill>
              <a:highlight>
                <a:srgbClr val="FFFFFF"/>
              </a:highlight>
              <a:latin typeface="Marcellus"/>
              <a:ea typeface="Marcellus"/>
              <a:cs typeface="Marcellus"/>
              <a:sym typeface="Marcellus"/>
            </a:endParaRPr>
          </a:p>
          <a:p>
            <a:pPr indent="0" lvl="0" marL="0" rtl="0" algn="l">
              <a:lnSpc>
                <a:spcPct val="115000"/>
              </a:lnSpc>
              <a:spcBef>
                <a:spcPts val="1200"/>
              </a:spcBef>
              <a:spcAft>
                <a:spcPts val="0"/>
              </a:spcAft>
              <a:buNone/>
            </a:pPr>
            <a:r>
              <a:rPr b="1" lang="en-US">
                <a:solidFill>
                  <a:srgbClr val="EABA27"/>
                </a:solidFill>
                <a:highlight>
                  <a:srgbClr val="FFFFFF"/>
                </a:highlight>
                <a:latin typeface="Marcellus"/>
                <a:ea typeface="Marcellus"/>
                <a:cs typeface="Marcellus"/>
                <a:sym typeface="Marcellus"/>
              </a:rPr>
              <a:t>Moslimovia by prekážali </a:t>
            </a:r>
            <a:r>
              <a:rPr b="1" lang="en-US">
                <a:solidFill>
                  <a:srgbClr val="6C4C9F"/>
                </a:solidFill>
                <a:highlight>
                  <a:srgbClr val="FFFFFF"/>
                </a:highlight>
                <a:latin typeface="Marcellus"/>
                <a:ea typeface="Marcellus"/>
                <a:cs typeface="Marcellus"/>
                <a:sym typeface="Marcellus"/>
              </a:rPr>
              <a:t>59%</a:t>
            </a:r>
            <a:r>
              <a:rPr b="1" lang="en-US">
                <a:solidFill>
                  <a:srgbClr val="EABA27"/>
                </a:solidFill>
                <a:highlight>
                  <a:srgbClr val="FFFFFF"/>
                </a:highlight>
                <a:latin typeface="Marcellus"/>
                <a:ea typeface="Marcellus"/>
                <a:cs typeface="Marcellus"/>
                <a:sym typeface="Marcellus"/>
              </a:rPr>
              <a:t> </a:t>
            </a:r>
            <a:r>
              <a:rPr lang="en-US">
                <a:solidFill>
                  <a:schemeClr val="dk1"/>
                </a:solidFill>
                <a:highlight>
                  <a:srgbClr val="FFFFFF"/>
                </a:highlight>
                <a:latin typeface="Marcellus"/>
                <a:ea typeface="Marcellus"/>
                <a:cs typeface="Marcellus"/>
                <a:sym typeface="Marcellus"/>
              </a:rPr>
              <a:t>tínedžerom slovenskej národnosti a až neuveriteľných </a:t>
            </a:r>
            <a:r>
              <a:rPr b="1" lang="en-US">
                <a:solidFill>
                  <a:srgbClr val="6C4C9F"/>
                </a:solidFill>
                <a:highlight>
                  <a:srgbClr val="FFFFFF"/>
                </a:highlight>
                <a:latin typeface="Marcellus"/>
                <a:ea typeface="Marcellus"/>
                <a:cs typeface="Marcellus"/>
                <a:sym typeface="Marcellus"/>
              </a:rPr>
              <a:t>73%  </a:t>
            </a:r>
            <a:r>
              <a:rPr lang="en-US">
                <a:solidFill>
                  <a:schemeClr val="dk1"/>
                </a:solidFill>
                <a:highlight>
                  <a:srgbClr val="FFFFFF"/>
                </a:highlight>
                <a:latin typeface="Marcellus"/>
                <a:ea typeface="Marcellus"/>
                <a:cs typeface="Marcellus"/>
                <a:sym typeface="Marcellus"/>
              </a:rPr>
              <a:t>mladých ľudí vo veku 15-19 rokov maďarskej národnosti je proti susedstvám s moslimami.</a:t>
            </a:r>
            <a:endParaRPr>
              <a:solidFill>
                <a:schemeClr val="dk1"/>
              </a:solidFill>
              <a:highlight>
                <a:srgbClr val="FFFFFF"/>
              </a:highlight>
              <a:latin typeface="Marcellus"/>
              <a:ea typeface="Marcellus"/>
              <a:cs typeface="Marcellus"/>
              <a:sym typeface="Marcellus"/>
            </a:endParaRPr>
          </a:p>
          <a:p>
            <a:pPr indent="0" lvl="0" marL="0" rtl="0" algn="l">
              <a:lnSpc>
                <a:spcPct val="115000"/>
              </a:lnSpc>
              <a:spcBef>
                <a:spcPts val="1200"/>
              </a:spcBef>
              <a:spcAft>
                <a:spcPts val="0"/>
              </a:spcAft>
              <a:buNone/>
            </a:pPr>
            <a:r>
              <a:rPr b="1" lang="en-US">
                <a:solidFill>
                  <a:srgbClr val="EABA27"/>
                </a:solidFill>
                <a:highlight>
                  <a:srgbClr val="FFFFFF"/>
                </a:highlight>
                <a:latin typeface="Marcellus"/>
                <a:ea typeface="Marcellus"/>
                <a:cs typeface="Marcellus"/>
                <a:sym typeface="Marcellus"/>
              </a:rPr>
              <a:t>Utečenci z krajín zasiahnutých vojnou a hladom by vadili </a:t>
            </a:r>
            <a:r>
              <a:rPr b="1" lang="en-US">
                <a:solidFill>
                  <a:srgbClr val="6C4C9F"/>
                </a:solidFill>
                <a:highlight>
                  <a:srgbClr val="FFFFFF"/>
                </a:highlight>
                <a:latin typeface="Marcellus"/>
                <a:ea typeface="Marcellus"/>
                <a:cs typeface="Marcellus"/>
                <a:sym typeface="Marcellus"/>
              </a:rPr>
              <a:t>45%</a:t>
            </a:r>
            <a:r>
              <a:rPr b="1" lang="en-US">
                <a:solidFill>
                  <a:srgbClr val="EABA27"/>
                </a:solidFill>
                <a:highlight>
                  <a:srgbClr val="FFFFFF"/>
                </a:highlight>
                <a:latin typeface="Marcellus"/>
                <a:ea typeface="Marcellus"/>
                <a:cs typeface="Marcellus"/>
                <a:sym typeface="Marcellus"/>
              </a:rPr>
              <a:t> </a:t>
            </a:r>
            <a:r>
              <a:rPr lang="en-US">
                <a:solidFill>
                  <a:schemeClr val="dk1"/>
                </a:solidFill>
                <a:highlight>
                  <a:srgbClr val="FFFFFF"/>
                </a:highlight>
                <a:latin typeface="Marcellus"/>
                <a:ea typeface="Marcellus"/>
                <a:cs typeface="Marcellus"/>
                <a:sym typeface="Marcellus"/>
              </a:rPr>
              <a:t>mladým slovenskej národnosti a v prípade zaujatosti mladých maďarskej národnosti je to až </a:t>
            </a:r>
            <a:r>
              <a:rPr b="1" lang="en-US">
                <a:solidFill>
                  <a:srgbClr val="6C4C9F"/>
                </a:solidFill>
                <a:highlight>
                  <a:schemeClr val="lt1"/>
                </a:highlight>
                <a:latin typeface="Marcellus"/>
                <a:ea typeface="Marcellus"/>
                <a:cs typeface="Marcellus"/>
                <a:sym typeface="Marcellus"/>
              </a:rPr>
              <a:t>62%</a:t>
            </a:r>
            <a:r>
              <a:rPr lang="en-US">
                <a:solidFill>
                  <a:schemeClr val="dk1"/>
                </a:solidFill>
                <a:highlight>
                  <a:srgbClr val="FFFFFF"/>
                </a:highlight>
                <a:latin typeface="Marcellus"/>
                <a:ea typeface="Marcellus"/>
                <a:cs typeface="Marcellus"/>
                <a:sym typeface="Marcellus"/>
              </a:rPr>
              <a:t>.</a:t>
            </a:r>
            <a:endParaRPr>
              <a:solidFill>
                <a:schemeClr val="dk1"/>
              </a:solidFill>
              <a:highlight>
                <a:srgbClr val="FFFFFF"/>
              </a:highlight>
              <a:latin typeface="Marcellus"/>
              <a:ea typeface="Marcellus"/>
              <a:cs typeface="Marcellus"/>
              <a:sym typeface="Marcellus"/>
            </a:endParaRPr>
          </a:p>
          <a:p>
            <a:pPr indent="0" lvl="0" marL="0" rtl="0" algn="l">
              <a:lnSpc>
                <a:spcPct val="115000"/>
              </a:lnSpc>
              <a:spcBef>
                <a:spcPts val="1200"/>
              </a:spcBef>
              <a:spcAft>
                <a:spcPts val="0"/>
              </a:spcAft>
              <a:buNone/>
            </a:pPr>
            <a:r>
              <a:rPr lang="en-US" sz="1200">
                <a:solidFill>
                  <a:schemeClr val="dk1"/>
                </a:solidFill>
                <a:latin typeface="Marcellus"/>
                <a:ea typeface="Marcellus"/>
                <a:cs typeface="Marcellus"/>
                <a:sym typeface="Marcellus"/>
              </a:rPr>
              <a:t>Inštitút pre verejné otázky, Občianske spolunazivanie očami tínedžerov, 2019</a:t>
            </a:r>
            <a:endParaRPr sz="1200">
              <a:solidFill>
                <a:srgbClr val="6C4C9F"/>
              </a:solidFill>
              <a:latin typeface="Marcellus"/>
              <a:ea typeface="Marcellus"/>
              <a:cs typeface="Marcellus"/>
              <a:sym typeface="Marcellus"/>
            </a:endParaRPr>
          </a:p>
          <a:p>
            <a:pPr indent="0" lvl="0" marL="0" rtl="0" algn="l">
              <a:spcBef>
                <a:spcPts val="1200"/>
              </a:spcBef>
              <a:spcAft>
                <a:spcPts val="0"/>
              </a:spcAft>
              <a:buNone/>
            </a:pPr>
            <a:r>
              <a:t/>
            </a:r>
            <a:endParaRPr sz="1800">
              <a:solidFill>
                <a:srgbClr val="6C4C9F"/>
              </a:solidFill>
              <a:latin typeface="Marcellus"/>
              <a:ea typeface="Marcellus"/>
              <a:cs typeface="Marcellus"/>
              <a:sym typeface="Marcellus"/>
            </a:endParaRPr>
          </a:p>
          <a:p>
            <a:pPr indent="0" lvl="0" marL="0" rtl="0" algn="l">
              <a:spcBef>
                <a:spcPts val="0"/>
              </a:spcBef>
              <a:spcAft>
                <a:spcPts val="0"/>
              </a:spcAft>
              <a:buNone/>
            </a:pPr>
            <a:r>
              <a:t/>
            </a:r>
            <a:endParaRPr/>
          </a:p>
        </p:txBody>
      </p:sp>
      <p:sp>
        <p:nvSpPr>
          <p:cNvPr id="30" name="Google Shape;30;p8"/>
          <p:cNvSpPr txBox="1"/>
          <p:nvPr/>
        </p:nvSpPr>
        <p:spPr>
          <a:xfrm>
            <a:off x="1908400" y="479675"/>
            <a:ext cx="2265600" cy="6465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b="1" lang="en-US" sz="3000">
                <a:solidFill>
                  <a:srgbClr val="EABA27"/>
                </a:solidFill>
                <a:latin typeface="Marcellus"/>
                <a:ea typeface="Marcellus"/>
                <a:cs typeface="Marcellus"/>
                <a:sym typeface="Marcellus"/>
              </a:rPr>
              <a:t>FAKTY</a:t>
            </a:r>
            <a:endParaRPr b="1" sz="3000">
              <a:solidFill>
                <a:srgbClr val="EABA27"/>
              </a:solidFill>
              <a:latin typeface="Marcellus"/>
              <a:ea typeface="Marcellus"/>
              <a:cs typeface="Marcellus"/>
              <a:sym typeface="Marcellu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nvSpPr>
        <p:spPr>
          <a:xfrm>
            <a:off x="428625" y="1935475"/>
            <a:ext cx="6058500" cy="28629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7200">
                <a:solidFill>
                  <a:srgbClr val="EABA27"/>
                </a:solidFill>
                <a:latin typeface="Marcellus"/>
                <a:ea typeface="Marcellus"/>
                <a:cs typeface="Marcellus"/>
                <a:sym typeface="Marcellus"/>
              </a:rPr>
              <a:t>ĎAKUJEM!</a:t>
            </a:r>
            <a:endParaRPr b="1" sz="7200">
              <a:solidFill>
                <a:srgbClr val="EABA27"/>
              </a:solidFill>
              <a:latin typeface="Marcellus"/>
              <a:ea typeface="Marcellus"/>
              <a:cs typeface="Marcellus"/>
              <a:sym typeface="Marcellus"/>
            </a:endParaRPr>
          </a:p>
          <a:p>
            <a:pPr indent="0" lvl="0" marL="0" marR="0" rtl="0" algn="l">
              <a:spcBef>
                <a:spcPts val="0"/>
              </a:spcBef>
              <a:spcAft>
                <a:spcPts val="0"/>
              </a:spcAft>
              <a:buNone/>
            </a:pPr>
            <a:r>
              <a:t/>
            </a:r>
            <a:endParaRPr sz="3600">
              <a:solidFill>
                <a:schemeClr val="lt1"/>
              </a:solidFill>
              <a:latin typeface="Marcellus"/>
              <a:ea typeface="Marcellus"/>
              <a:cs typeface="Marcellus"/>
              <a:sym typeface="Marcellus"/>
            </a:endParaRPr>
          </a:p>
          <a:p>
            <a:pPr indent="0" lvl="0" marL="0" marR="0" rtl="0" algn="l">
              <a:spcBef>
                <a:spcPts val="0"/>
              </a:spcBef>
              <a:spcAft>
                <a:spcPts val="0"/>
              </a:spcAft>
              <a:buNone/>
            </a:pPr>
            <a:r>
              <a:rPr lang="en-US" sz="2400">
                <a:solidFill>
                  <a:schemeClr val="lt1"/>
                </a:solidFill>
                <a:latin typeface="Marcellus"/>
                <a:ea typeface="Marcellus"/>
                <a:cs typeface="Marcellus"/>
                <a:sym typeface="Marcellus"/>
              </a:rPr>
              <a:t>www.islamonline.sk</a:t>
            </a:r>
            <a:endParaRPr sz="2400">
              <a:solidFill>
                <a:schemeClr val="lt1"/>
              </a:solidFill>
              <a:latin typeface="Marcellus"/>
              <a:ea typeface="Marcellus"/>
              <a:cs typeface="Marcellus"/>
              <a:sym typeface="Marcellus"/>
            </a:endParaRPr>
          </a:p>
          <a:p>
            <a:pPr indent="0" lvl="0" marL="0" marR="0" rtl="0" algn="l">
              <a:spcBef>
                <a:spcPts val="0"/>
              </a:spcBef>
              <a:spcAft>
                <a:spcPts val="0"/>
              </a:spcAft>
              <a:buNone/>
            </a:pPr>
            <a:r>
              <a:rPr lang="en-US" sz="2400">
                <a:solidFill>
                  <a:schemeClr val="lt1"/>
                </a:solidFill>
                <a:latin typeface="Marcellus"/>
                <a:ea typeface="Marcellus"/>
                <a:cs typeface="Marcellus"/>
                <a:sym typeface="Marcellus"/>
              </a:rPr>
              <a:t>info@islamonline.sk</a:t>
            </a:r>
            <a:endParaRPr sz="2400">
              <a:solidFill>
                <a:schemeClr val="lt1"/>
              </a:solidFill>
              <a:latin typeface="Marcellus"/>
              <a:ea typeface="Marcellus"/>
              <a:cs typeface="Marcellus"/>
              <a:sym typeface="Marcellus"/>
            </a:endParaRPr>
          </a:p>
          <a:p>
            <a:pPr indent="0" lvl="0" marL="0" marR="0" rtl="0" algn="l">
              <a:spcBef>
                <a:spcPts val="0"/>
              </a:spcBef>
              <a:spcAft>
                <a:spcPts val="0"/>
              </a:spcAft>
              <a:buNone/>
            </a:pPr>
            <a:r>
              <a:rPr lang="en-US" sz="2400">
                <a:solidFill>
                  <a:schemeClr val="lt1"/>
                </a:solidFill>
                <a:latin typeface="Marcellus"/>
                <a:ea typeface="Marcellus"/>
                <a:cs typeface="Marcellus"/>
                <a:sym typeface="Marcellus"/>
              </a:rPr>
              <a:t>+421 944 560 161</a:t>
            </a:r>
            <a:endParaRPr sz="2400">
              <a:solidFill>
                <a:schemeClr val="lt1"/>
              </a:solidFill>
              <a:latin typeface="Marcellus"/>
              <a:ea typeface="Marcellus"/>
              <a:cs typeface="Marcellus"/>
              <a:sym typeface="Marcellu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7"/>
          <p:cNvSpPr txBox="1"/>
          <p:nvPr/>
        </p:nvSpPr>
        <p:spPr>
          <a:xfrm>
            <a:off x="489850" y="1908400"/>
            <a:ext cx="7266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6000">
                <a:solidFill>
                  <a:srgbClr val="EABA27"/>
                </a:solidFill>
                <a:latin typeface="Marcellus"/>
                <a:ea typeface="Marcellus"/>
                <a:cs typeface="Marcellus"/>
                <a:sym typeface="Marcellus"/>
              </a:rPr>
              <a:t>OTÁZKY?</a:t>
            </a:r>
            <a:endParaRPr b="1" sz="6000">
              <a:solidFill>
                <a:srgbClr val="EABA27"/>
              </a:solidFill>
              <a:latin typeface="Marcellus"/>
              <a:ea typeface="Marcellus"/>
              <a:cs typeface="Marcellus"/>
              <a:sym typeface="Marcellu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9"/>
          <p:cNvSpPr txBox="1"/>
          <p:nvPr/>
        </p:nvSpPr>
        <p:spPr>
          <a:xfrm>
            <a:off x="581700" y="2102300"/>
            <a:ext cx="36540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US">
                <a:solidFill>
                  <a:schemeClr val="dk1"/>
                </a:solidFill>
                <a:latin typeface="Marcellus"/>
                <a:ea typeface="Marcellus"/>
                <a:cs typeface="Marcellus"/>
                <a:sym typeface="Marcellus"/>
              </a:rPr>
              <a:t>Primárnu cieľovú skupinu predstavovali migrantky a migranti žijúci na území SR, moslimky a moslimovia (cudzinci ako aj konvertiti) a utečenci/-kyne. </a:t>
            </a:r>
            <a:endParaRPr>
              <a:solidFill>
                <a:schemeClr val="dk1"/>
              </a:solidFill>
              <a:latin typeface="Marcellus"/>
              <a:ea typeface="Marcellus"/>
              <a:cs typeface="Marcellus"/>
              <a:sym typeface="Marcellus"/>
            </a:endParaRPr>
          </a:p>
          <a:p>
            <a:pPr indent="0" lvl="0" marL="0" rtl="0" algn="l">
              <a:spcBef>
                <a:spcPts val="0"/>
              </a:spcBef>
              <a:spcAft>
                <a:spcPts val="0"/>
              </a:spcAft>
              <a:buClr>
                <a:schemeClr val="dk1"/>
              </a:buClr>
              <a:buFont typeface="Arial"/>
              <a:buNone/>
            </a:pPr>
            <a:r>
              <a:t/>
            </a:r>
            <a:endParaRPr>
              <a:solidFill>
                <a:schemeClr val="dk1"/>
              </a:solidFill>
              <a:latin typeface="Marcellus"/>
              <a:ea typeface="Marcellus"/>
              <a:cs typeface="Marcellus"/>
              <a:sym typeface="Marcellus"/>
            </a:endParaRPr>
          </a:p>
          <a:p>
            <a:pPr indent="0" lvl="0" marL="0" rtl="0" algn="l">
              <a:spcBef>
                <a:spcPts val="0"/>
              </a:spcBef>
              <a:spcAft>
                <a:spcPts val="0"/>
              </a:spcAft>
              <a:buClr>
                <a:schemeClr val="dk1"/>
              </a:buClr>
              <a:buFont typeface="Arial"/>
              <a:buNone/>
            </a:pPr>
            <a:r>
              <a:rPr lang="en-US">
                <a:solidFill>
                  <a:schemeClr val="dk1"/>
                </a:solidFill>
                <a:latin typeface="Marcellus"/>
                <a:ea typeface="Marcellus"/>
                <a:cs typeface="Marcellus"/>
                <a:sym typeface="Marcellus"/>
              </a:rPr>
              <a:t>Sekundárnou boli osoby bez rozdielu na pôvod, ktoré sa stali svedkom alebo priamo obeťou trestných činov z nenávisti.</a:t>
            </a:r>
            <a:endParaRPr>
              <a:latin typeface="Marcellus"/>
              <a:ea typeface="Marcellus"/>
              <a:cs typeface="Marcellus"/>
              <a:sym typeface="Marcellus"/>
            </a:endParaRPr>
          </a:p>
        </p:txBody>
      </p:sp>
      <p:pic>
        <p:nvPicPr>
          <p:cNvPr id="36" name="Google Shape;36;p9"/>
          <p:cNvPicPr preferRelativeResize="0"/>
          <p:nvPr/>
        </p:nvPicPr>
        <p:blipFill>
          <a:blip r:embed="rId3">
            <a:alphaModFix/>
          </a:blip>
          <a:stretch>
            <a:fillRect/>
          </a:stretch>
        </p:blipFill>
        <p:spPr>
          <a:xfrm>
            <a:off x="4235725" y="754150"/>
            <a:ext cx="4046500" cy="3991150"/>
          </a:xfrm>
          <a:prstGeom prst="rect">
            <a:avLst/>
          </a:prstGeom>
          <a:noFill/>
          <a:ln>
            <a:noFill/>
          </a:ln>
        </p:spPr>
      </p:pic>
      <p:sp>
        <p:nvSpPr>
          <p:cNvPr id="37" name="Google Shape;37;p9"/>
          <p:cNvSpPr txBox="1"/>
          <p:nvPr/>
        </p:nvSpPr>
        <p:spPr>
          <a:xfrm>
            <a:off x="581700" y="1398125"/>
            <a:ext cx="1908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en-US" sz="3000">
                <a:solidFill>
                  <a:srgbClr val="EABA27"/>
                </a:solidFill>
                <a:latin typeface="Marcellus"/>
                <a:ea typeface="Marcellus"/>
                <a:cs typeface="Marcellus"/>
                <a:sym typeface="Marcellus"/>
              </a:rPr>
              <a:t>VÝSKUM</a:t>
            </a:r>
            <a:endParaRPr b="1" sz="3000">
              <a:solidFill>
                <a:srgbClr val="EABA27"/>
              </a:solidFill>
              <a:latin typeface="Marcellus"/>
              <a:ea typeface="Marcellus"/>
              <a:cs typeface="Marcellus"/>
              <a:sym typeface="Marcellu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0"/>
          <p:cNvSpPr txBox="1"/>
          <p:nvPr/>
        </p:nvSpPr>
        <p:spPr>
          <a:xfrm>
            <a:off x="294475" y="1323325"/>
            <a:ext cx="4022100" cy="320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b="1" lang="en-US" sz="3000">
                <a:solidFill>
                  <a:srgbClr val="6C4C9F"/>
                </a:solidFill>
                <a:latin typeface="Marcellus"/>
                <a:ea typeface="Marcellus"/>
                <a:cs typeface="Marcellus"/>
                <a:sym typeface="Marcellus"/>
              </a:rPr>
              <a:t>127 ODPOVEDÍ</a:t>
            </a:r>
            <a:endParaRPr b="1" sz="3000">
              <a:solidFill>
                <a:schemeClr val="dk1"/>
              </a:solidFill>
              <a:latin typeface="Marcellus"/>
              <a:ea typeface="Marcellus"/>
              <a:cs typeface="Marcellus"/>
              <a:sym typeface="Marcellus"/>
            </a:endParaRPr>
          </a:p>
          <a:p>
            <a:pPr indent="0" lvl="0" marL="0" rtl="0" algn="just">
              <a:lnSpc>
                <a:spcPct val="115000"/>
              </a:lnSpc>
              <a:spcBef>
                <a:spcPts val="0"/>
              </a:spcBef>
              <a:spcAft>
                <a:spcPts val="0"/>
              </a:spcAft>
              <a:buClr>
                <a:schemeClr val="dk1"/>
              </a:buClr>
              <a:buSzPts val="1100"/>
              <a:buFont typeface="Arial"/>
              <a:buNone/>
            </a:pPr>
            <a:r>
              <a:rPr lang="en-US" sz="1600">
                <a:solidFill>
                  <a:srgbClr val="3F3F3F"/>
                </a:solidFill>
                <a:latin typeface="Marcellus"/>
                <a:ea typeface="Marcellus"/>
                <a:cs typeface="Marcellus"/>
                <a:sym typeface="Marcellus"/>
              </a:rPr>
              <a:t>                               </a:t>
            </a:r>
            <a:r>
              <a:rPr lang="en-US" sz="2400">
                <a:solidFill>
                  <a:srgbClr val="3F3F3F"/>
                </a:solidFill>
                <a:latin typeface="Marcellus"/>
                <a:ea typeface="Marcellus"/>
                <a:cs typeface="Marcellus"/>
                <a:sym typeface="Marcellus"/>
              </a:rPr>
              <a:t> za </a:t>
            </a:r>
            <a:r>
              <a:rPr lang="en-US" sz="2400">
                <a:solidFill>
                  <a:schemeClr val="dk1"/>
                </a:solidFill>
                <a:latin typeface="Marcellus"/>
                <a:ea typeface="Marcellus"/>
                <a:cs typeface="Marcellus"/>
                <a:sym typeface="Marcellus"/>
              </a:rPr>
              <a:t>104 dní </a:t>
            </a:r>
            <a:endParaRPr sz="2400">
              <a:solidFill>
                <a:schemeClr val="dk1"/>
              </a:solidFill>
              <a:latin typeface="Marcellus"/>
              <a:ea typeface="Marcellus"/>
              <a:cs typeface="Marcellus"/>
              <a:sym typeface="Marcellus"/>
            </a:endParaRPr>
          </a:p>
          <a:p>
            <a:pPr indent="0" lvl="0" marL="0" rtl="0" algn="just">
              <a:lnSpc>
                <a:spcPct val="115000"/>
              </a:lnSpc>
              <a:spcBef>
                <a:spcPts val="0"/>
              </a:spcBef>
              <a:spcAft>
                <a:spcPts val="0"/>
              </a:spcAft>
              <a:buClr>
                <a:schemeClr val="dk1"/>
              </a:buClr>
              <a:buSzPts val="1100"/>
              <a:buFont typeface="Arial"/>
              <a:buNone/>
            </a:pPr>
            <a:r>
              <a:t/>
            </a:r>
            <a:endParaRPr sz="1600">
              <a:solidFill>
                <a:schemeClr val="dk1"/>
              </a:solidFill>
              <a:latin typeface="Marcellus"/>
              <a:ea typeface="Marcellus"/>
              <a:cs typeface="Marcellus"/>
              <a:sym typeface="Marcellus"/>
            </a:endParaRPr>
          </a:p>
          <a:p>
            <a:pPr indent="0" lvl="0" marL="0" rtl="0" algn="just">
              <a:lnSpc>
                <a:spcPct val="115000"/>
              </a:lnSpc>
              <a:spcBef>
                <a:spcPts val="0"/>
              </a:spcBef>
              <a:spcAft>
                <a:spcPts val="0"/>
              </a:spcAft>
              <a:buClr>
                <a:schemeClr val="dk1"/>
              </a:buClr>
              <a:buSzPts val="1100"/>
              <a:buFont typeface="Arial"/>
              <a:buNone/>
            </a:pPr>
            <a:r>
              <a:t/>
            </a:r>
            <a:endParaRPr sz="1600">
              <a:solidFill>
                <a:schemeClr val="dk1"/>
              </a:solidFill>
              <a:latin typeface="Marcellus"/>
              <a:ea typeface="Marcellus"/>
              <a:cs typeface="Marcellus"/>
              <a:sym typeface="Marcellus"/>
            </a:endParaRPr>
          </a:p>
          <a:p>
            <a:pPr indent="0" lvl="0" marL="0" rtl="0" algn="l">
              <a:spcBef>
                <a:spcPts val="0"/>
              </a:spcBef>
              <a:spcAft>
                <a:spcPts val="0"/>
              </a:spcAft>
              <a:buClr>
                <a:schemeClr val="dk1"/>
              </a:buClr>
              <a:buFont typeface="Arial"/>
              <a:buNone/>
            </a:pPr>
            <a:r>
              <a:rPr lang="en-US" sz="2400">
                <a:solidFill>
                  <a:schemeClr val="dk1"/>
                </a:solidFill>
                <a:latin typeface="Marcellus"/>
                <a:ea typeface="Marcellus"/>
                <a:cs typeface="Marcellus"/>
                <a:sym typeface="Marcellus"/>
              </a:rPr>
              <a:t>127 plne vyplnených dotazníkov od </a:t>
            </a:r>
            <a:r>
              <a:rPr b="1" lang="en-US" sz="2400">
                <a:solidFill>
                  <a:srgbClr val="EABA27"/>
                </a:solidFill>
                <a:latin typeface="Marcellus"/>
                <a:ea typeface="Marcellus"/>
                <a:cs typeface="Marcellus"/>
                <a:sym typeface="Marcellus"/>
              </a:rPr>
              <a:t>72 žien (56,7%) </a:t>
            </a:r>
            <a:r>
              <a:rPr lang="en-US" sz="2400">
                <a:solidFill>
                  <a:schemeClr val="dk1"/>
                </a:solidFill>
                <a:latin typeface="Marcellus"/>
                <a:ea typeface="Marcellus"/>
                <a:cs typeface="Marcellus"/>
                <a:sym typeface="Marcellus"/>
              </a:rPr>
              <a:t>a 55 mužov (43,3%). </a:t>
            </a:r>
            <a:endParaRPr sz="2400">
              <a:solidFill>
                <a:schemeClr val="dk1"/>
              </a:solidFill>
              <a:latin typeface="Marcellus"/>
              <a:ea typeface="Marcellus"/>
              <a:cs typeface="Marcellus"/>
              <a:sym typeface="Marcellus"/>
            </a:endParaRPr>
          </a:p>
          <a:p>
            <a:pPr indent="0" lvl="0" marL="0" rtl="0" algn="l">
              <a:spcBef>
                <a:spcPts val="0"/>
              </a:spcBef>
              <a:spcAft>
                <a:spcPts val="0"/>
              </a:spcAft>
              <a:buClr>
                <a:schemeClr val="dk1"/>
              </a:buClr>
              <a:buFont typeface="Arial"/>
              <a:buNone/>
            </a:pPr>
            <a:r>
              <a:t/>
            </a:r>
            <a:endParaRPr sz="1600">
              <a:solidFill>
                <a:schemeClr val="dk1"/>
              </a:solidFill>
              <a:latin typeface="Marcellus"/>
              <a:ea typeface="Marcellus"/>
              <a:cs typeface="Marcellus"/>
              <a:sym typeface="Marcellus"/>
            </a:endParaRPr>
          </a:p>
          <a:p>
            <a:pPr indent="0" lvl="0" marL="0" rtl="0" algn="l">
              <a:spcBef>
                <a:spcPts val="0"/>
              </a:spcBef>
              <a:spcAft>
                <a:spcPts val="0"/>
              </a:spcAft>
              <a:buNone/>
            </a:pPr>
            <a:r>
              <a:t/>
            </a:r>
            <a:endParaRPr/>
          </a:p>
        </p:txBody>
      </p:sp>
      <p:pic>
        <p:nvPicPr>
          <p:cNvPr id="43" name="Google Shape;43;p10"/>
          <p:cNvPicPr preferRelativeResize="0"/>
          <p:nvPr/>
        </p:nvPicPr>
        <p:blipFill rotWithShape="1">
          <a:blip r:embed="rId3">
            <a:alphaModFix/>
          </a:blip>
          <a:srcRect b="0" l="0" r="0" t="20785"/>
          <a:stretch/>
        </p:blipFill>
        <p:spPr>
          <a:xfrm>
            <a:off x="4260550" y="200100"/>
            <a:ext cx="3828450" cy="4631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11"/>
          <p:cNvSpPr txBox="1"/>
          <p:nvPr/>
        </p:nvSpPr>
        <p:spPr>
          <a:xfrm>
            <a:off x="428625" y="1894650"/>
            <a:ext cx="5919300" cy="16317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6000">
                <a:solidFill>
                  <a:srgbClr val="EABA27"/>
                </a:solidFill>
                <a:latin typeface="Marcellus"/>
                <a:ea typeface="Marcellus"/>
                <a:cs typeface="Marcellus"/>
                <a:sym typeface="Marcellus"/>
              </a:rPr>
              <a:t>ZISTENIA</a:t>
            </a:r>
            <a:endParaRPr b="1" sz="6000">
              <a:solidFill>
                <a:srgbClr val="EABA27"/>
              </a:solidFill>
              <a:latin typeface="Actor"/>
              <a:ea typeface="Actor"/>
              <a:cs typeface="Actor"/>
              <a:sym typeface="Actor"/>
            </a:endParaRPr>
          </a:p>
          <a:p>
            <a:pPr indent="0" lvl="0" marL="0" marR="0" rtl="0" algn="l">
              <a:spcBef>
                <a:spcPts val="0"/>
              </a:spcBef>
              <a:spcAft>
                <a:spcPts val="0"/>
              </a:spcAft>
              <a:buNone/>
            </a:pPr>
            <a:r>
              <a:t/>
            </a:r>
            <a:endParaRPr b="1" sz="2000">
              <a:solidFill>
                <a:schemeClr val="lt1"/>
              </a:solidFill>
              <a:latin typeface="Actor"/>
              <a:ea typeface="Actor"/>
              <a:cs typeface="Actor"/>
              <a:sym typeface="Actor"/>
            </a:endParaRPr>
          </a:p>
          <a:p>
            <a:pPr indent="0" lvl="0" marL="0" marR="0" rtl="0" algn="l">
              <a:spcBef>
                <a:spcPts val="0"/>
              </a:spcBef>
              <a:spcAft>
                <a:spcPts val="0"/>
              </a:spcAft>
              <a:buNone/>
            </a:pPr>
            <a:r>
              <a:t/>
            </a:r>
            <a:endParaRPr b="1" sz="2000">
              <a:solidFill>
                <a:schemeClr val="lt1"/>
              </a:solidFill>
              <a:latin typeface="Actor"/>
              <a:ea typeface="Actor"/>
              <a:cs typeface="Actor"/>
              <a:sym typeface="Acto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2"/>
          <p:cNvSpPr txBox="1"/>
          <p:nvPr/>
        </p:nvSpPr>
        <p:spPr>
          <a:xfrm>
            <a:off x="836850" y="1306275"/>
            <a:ext cx="7449900" cy="26967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1"/>
              </a:buClr>
              <a:buSzPts val="1600"/>
              <a:buFont typeface="Times New Roman"/>
              <a:buChar char="❏"/>
            </a:pPr>
            <a:r>
              <a:rPr b="1" lang="en-US" sz="1600">
                <a:solidFill>
                  <a:srgbClr val="EABA27"/>
                </a:solidFill>
                <a:latin typeface="Marcellus"/>
                <a:ea typeface="Marcellus"/>
                <a:cs typeface="Marcellus"/>
                <a:sym typeface="Marcellus"/>
              </a:rPr>
              <a:t>viac ako polovica </a:t>
            </a:r>
            <a:r>
              <a:rPr lang="en-US" sz="1600">
                <a:solidFill>
                  <a:schemeClr val="dk1"/>
                </a:solidFill>
                <a:latin typeface="Marcellus"/>
                <a:ea typeface="Marcellus"/>
                <a:cs typeface="Marcellus"/>
                <a:sym typeface="Marcellus"/>
              </a:rPr>
              <a:t>respondentov/-iek uviedli, že išlo</a:t>
            </a:r>
            <a:r>
              <a:rPr b="1" lang="en-US" sz="1600">
                <a:solidFill>
                  <a:srgbClr val="EABA27"/>
                </a:solidFill>
                <a:latin typeface="Marcellus"/>
                <a:ea typeface="Marcellus"/>
                <a:cs typeface="Marcellus"/>
                <a:sym typeface="Marcellus"/>
              </a:rPr>
              <a:t> </a:t>
            </a:r>
            <a:r>
              <a:rPr b="1" lang="en-US" sz="1600">
                <a:solidFill>
                  <a:srgbClr val="6C4C9F"/>
                </a:solidFill>
                <a:latin typeface="Marcellus"/>
                <a:ea typeface="Marcellus"/>
                <a:cs typeface="Marcellus"/>
                <a:sym typeface="Marcellus"/>
              </a:rPr>
              <a:t>o opakované útoky, nie jednorázový, </a:t>
            </a:r>
            <a:endParaRPr b="1" sz="1600">
              <a:solidFill>
                <a:srgbClr val="6C4C9F"/>
              </a:solidFill>
              <a:latin typeface="Marcellus"/>
              <a:ea typeface="Marcellus"/>
              <a:cs typeface="Marcellus"/>
              <a:sym typeface="Marcellus"/>
            </a:endParaRPr>
          </a:p>
          <a:p>
            <a:pPr indent="0" lvl="0" marL="457200" rtl="0" algn="just">
              <a:lnSpc>
                <a:spcPct val="115000"/>
              </a:lnSpc>
              <a:spcBef>
                <a:spcPts val="0"/>
              </a:spcBef>
              <a:spcAft>
                <a:spcPts val="0"/>
              </a:spcAft>
              <a:buClr>
                <a:schemeClr val="dk1"/>
              </a:buClr>
              <a:buSzPts val="1100"/>
              <a:buFont typeface="Arial"/>
              <a:buNone/>
            </a:pPr>
            <a:r>
              <a:t/>
            </a:r>
            <a:endParaRPr sz="1600">
              <a:solidFill>
                <a:schemeClr val="dk1"/>
              </a:solidFill>
              <a:latin typeface="Marcellus"/>
              <a:ea typeface="Marcellus"/>
              <a:cs typeface="Marcellus"/>
              <a:sym typeface="Marcellus"/>
            </a:endParaRPr>
          </a:p>
          <a:p>
            <a:pPr indent="-330200" lvl="0" marL="457200" rtl="0" algn="just">
              <a:lnSpc>
                <a:spcPct val="115000"/>
              </a:lnSpc>
              <a:spcBef>
                <a:spcPts val="0"/>
              </a:spcBef>
              <a:spcAft>
                <a:spcPts val="0"/>
              </a:spcAft>
              <a:buClr>
                <a:schemeClr val="dk1"/>
              </a:buClr>
              <a:buSzPts val="1600"/>
              <a:buFont typeface="Times New Roman"/>
              <a:buChar char="❏"/>
            </a:pPr>
            <a:r>
              <a:rPr lang="en-US" sz="1600">
                <a:solidFill>
                  <a:schemeClr val="dk1"/>
                </a:solidFill>
                <a:latin typeface="Marcellus"/>
                <a:ea typeface="Marcellus"/>
                <a:cs typeface="Marcellus"/>
                <a:sym typeface="Marcellus"/>
              </a:rPr>
              <a:t>až </a:t>
            </a:r>
            <a:r>
              <a:rPr b="1" lang="en-US" sz="1600">
                <a:solidFill>
                  <a:srgbClr val="EABA27"/>
                </a:solidFill>
                <a:latin typeface="Marcellus"/>
                <a:ea typeface="Marcellus"/>
                <a:cs typeface="Marcellus"/>
                <a:sym typeface="Marcellus"/>
              </a:rPr>
              <a:t>59,1% </a:t>
            </a:r>
            <a:r>
              <a:rPr lang="en-US" sz="1600">
                <a:solidFill>
                  <a:schemeClr val="dk1"/>
                </a:solidFill>
                <a:latin typeface="Marcellus"/>
                <a:ea typeface="Marcellus"/>
                <a:cs typeface="Marcellus"/>
                <a:sym typeface="Marcellus"/>
              </a:rPr>
              <a:t>respondentov a respondetiek </a:t>
            </a:r>
            <a:r>
              <a:rPr b="1" lang="en-US" sz="1600">
                <a:solidFill>
                  <a:srgbClr val="6C4C9F"/>
                </a:solidFill>
                <a:latin typeface="Marcellus"/>
                <a:ea typeface="Marcellus"/>
                <a:cs typeface="Marcellus"/>
                <a:sym typeface="Marcellus"/>
              </a:rPr>
              <a:t>boli priamo obeťou nenávistného trestného činu, šikany, zastrašovania či diskriminácie pre svoj pôvod, alebo náboženstvo,</a:t>
            </a:r>
            <a:endParaRPr b="1" sz="1600">
              <a:solidFill>
                <a:srgbClr val="6C4C9F"/>
              </a:solidFill>
              <a:latin typeface="Marcellus"/>
              <a:ea typeface="Marcellus"/>
              <a:cs typeface="Marcellus"/>
              <a:sym typeface="Marcellus"/>
            </a:endParaRPr>
          </a:p>
          <a:p>
            <a:pPr indent="0" lvl="0" marL="457200" rtl="0" algn="just">
              <a:lnSpc>
                <a:spcPct val="115000"/>
              </a:lnSpc>
              <a:spcBef>
                <a:spcPts val="0"/>
              </a:spcBef>
              <a:spcAft>
                <a:spcPts val="0"/>
              </a:spcAft>
              <a:buClr>
                <a:schemeClr val="dk1"/>
              </a:buClr>
              <a:buSzPts val="1100"/>
              <a:buFont typeface="Arial"/>
              <a:buNone/>
            </a:pPr>
            <a:r>
              <a:t/>
            </a:r>
            <a:endParaRPr sz="1600">
              <a:solidFill>
                <a:schemeClr val="dk1"/>
              </a:solidFill>
              <a:latin typeface="Marcellus"/>
              <a:ea typeface="Marcellus"/>
              <a:cs typeface="Marcellus"/>
              <a:sym typeface="Marcellus"/>
            </a:endParaRPr>
          </a:p>
          <a:p>
            <a:pPr indent="-330200" lvl="0" marL="457200" rtl="0" algn="just">
              <a:lnSpc>
                <a:spcPct val="115000"/>
              </a:lnSpc>
              <a:spcBef>
                <a:spcPts val="0"/>
              </a:spcBef>
              <a:spcAft>
                <a:spcPts val="0"/>
              </a:spcAft>
              <a:buClr>
                <a:schemeClr val="dk1"/>
              </a:buClr>
              <a:buSzPts val="1600"/>
              <a:buFont typeface="Times New Roman"/>
              <a:buChar char="❏"/>
            </a:pPr>
            <a:r>
              <a:rPr lang="en-US" sz="1600">
                <a:solidFill>
                  <a:schemeClr val="dk1"/>
                </a:solidFill>
                <a:latin typeface="Marcellus"/>
                <a:ea typeface="Marcellus"/>
                <a:cs typeface="Marcellus"/>
                <a:sym typeface="Marcellus"/>
              </a:rPr>
              <a:t>a </a:t>
            </a:r>
            <a:r>
              <a:rPr b="1" lang="en-US" sz="1600">
                <a:solidFill>
                  <a:srgbClr val="EABA27"/>
                </a:solidFill>
                <a:latin typeface="Marcellus"/>
                <a:ea typeface="Marcellus"/>
                <a:cs typeface="Marcellus"/>
                <a:sym typeface="Marcellus"/>
              </a:rPr>
              <a:t>55,9% </a:t>
            </a:r>
            <a:r>
              <a:rPr lang="en-US" sz="1600">
                <a:solidFill>
                  <a:schemeClr val="dk1"/>
                </a:solidFill>
                <a:latin typeface="Marcellus"/>
                <a:ea typeface="Marcellus"/>
                <a:cs typeface="Marcellus"/>
                <a:sym typeface="Marcellus"/>
              </a:rPr>
              <a:t>boli </a:t>
            </a:r>
            <a:r>
              <a:rPr b="1" lang="en-US" sz="1600">
                <a:solidFill>
                  <a:srgbClr val="6C4C9F"/>
                </a:solidFill>
                <a:latin typeface="Marcellus"/>
                <a:ea typeface="Marcellus"/>
                <a:cs typeface="Marcellus"/>
                <a:sym typeface="Marcellus"/>
              </a:rPr>
              <a:t>svedkami diskriminácie voči osobám s odlišným pôvodom alebo náboženstva.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3"/>
          <p:cNvPicPr preferRelativeResize="0"/>
          <p:nvPr/>
        </p:nvPicPr>
        <p:blipFill rotWithShape="1">
          <a:blip r:embed="rId3">
            <a:alphaModFix/>
          </a:blip>
          <a:srcRect b="0" l="0" r="0" t="18473"/>
          <a:stretch/>
        </p:blipFill>
        <p:spPr>
          <a:xfrm>
            <a:off x="293450" y="346175"/>
            <a:ext cx="7604074" cy="421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316375" y="1326700"/>
            <a:ext cx="8184600" cy="20280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Clr>
                <a:schemeClr val="dk1"/>
              </a:buClr>
              <a:buSzPts val="1100"/>
              <a:buFont typeface="Arial"/>
              <a:buNone/>
            </a:pPr>
            <a:r>
              <a:rPr b="1" i="1" lang="en-US">
                <a:solidFill>
                  <a:schemeClr val="dk1"/>
                </a:solidFill>
                <a:latin typeface="Marcellus"/>
                <a:ea typeface="Marcellus"/>
                <a:cs typeface="Marcellus"/>
                <a:sym typeface="Marcellus"/>
              </a:rPr>
              <a:t>“Často sestra dostávala poznámky kvôli výzoru (o trochu tmavšia). Dialo sa to v škole, v poliklinike. </a:t>
            </a:r>
            <a:r>
              <a:rPr b="1" i="1" lang="en-US">
                <a:solidFill>
                  <a:srgbClr val="EABA27"/>
                </a:solidFill>
                <a:latin typeface="Marcellus"/>
                <a:ea typeface="Marcellus"/>
                <a:cs typeface="Marcellus"/>
                <a:sym typeface="Marcellus"/>
              </a:rPr>
              <a:t>Nikto na to v okolí nikdy nereagoval. </a:t>
            </a:r>
            <a:r>
              <a:rPr b="1" i="1" lang="en-US">
                <a:solidFill>
                  <a:schemeClr val="dk1"/>
                </a:solidFill>
                <a:latin typeface="Marcellus"/>
                <a:ea typeface="Marcellus"/>
                <a:cs typeface="Marcellus"/>
                <a:sym typeface="Marcellus"/>
              </a:rPr>
              <a:t>V mojom prípade, keď som len prišla na Slovensko a úroveň jazyka bola nízka, často ma verbalne šikanovali. Boli to prvé dva roky veľmi často...V práci mi dávali najhoršiu prácu ako umývať steny, kôše (to, čo nechceli robiť ostatni). Smiali sa, keď niečo som nevedela pochopiť. Zapakovali slovička čo som vyslovila nesprávne a každému to posúvali, že počuj, čo tá povedala...hahaha. Nadávali na mňa, mysleli, že tomu nerozumiem. </a:t>
            </a:r>
            <a:r>
              <a:rPr b="1" i="1" lang="en-US">
                <a:solidFill>
                  <a:srgbClr val="EABA27"/>
                </a:solidFill>
                <a:latin typeface="Marcellus"/>
                <a:ea typeface="Marcellus"/>
                <a:cs typeface="Marcellus"/>
                <a:sym typeface="Marcellus"/>
              </a:rPr>
              <a:t>Taktiež ešte som nestretla, aby mi v takýchto situáciách niekto pomohol…”</a:t>
            </a:r>
            <a:endParaRPr sz="1300">
              <a:solidFill>
                <a:srgbClr val="EABA27"/>
              </a:solidFill>
            </a:endParaRPr>
          </a:p>
        </p:txBody>
      </p:sp>
      <p:sp>
        <p:nvSpPr>
          <p:cNvPr id="64" name="Google Shape;64;p14"/>
          <p:cNvSpPr txBox="1"/>
          <p:nvPr/>
        </p:nvSpPr>
        <p:spPr>
          <a:xfrm>
            <a:off x="387800" y="3541250"/>
            <a:ext cx="8113200" cy="8652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Clr>
                <a:schemeClr val="dk1"/>
              </a:buClr>
              <a:buSzPts val="1100"/>
              <a:buFont typeface="Arial"/>
              <a:buNone/>
            </a:pPr>
            <a:r>
              <a:rPr b="1" i="1" lang="en-US">
                <a:solidFill>
                  <a:srgbClr val="111111"/>
                </a:solidFill>
                <a:latin typeface="Marcellus"/>
                <a:ea typeface="Marcellus"/>
                <a:cs typeface="Marcellus"/>
                <a:sym typeface="Marcellus"/>
              </a:rPr>
              <a:t>“Pred pár rokmi sa mi vyhrážali jedni, že mi podpália auto a že ma chytia a znásilnia do všetkých otvorov, </a:t>
            </a:r>
            <a:r>
              <a:rPr b="1" i="1" lang="en-US">
                <a:solidFill>
                  <a:srgbClr val="EABA27"/>
                </a:solidFill>
                <a:latin typeface="Marcellus"/>
                <a:ea typeface="Marcellus"/>
                <a:cs typeface="Marcellus"/>
                <a:sym typeface="Marcellus"/>
              </a:rPr>
              <a:t>polícia ma vysmiala,</a:t>
            </a:r>
            <a:r>
              <a:rPr b="1" i="1" lang="en-US">
                <a:solidFill>
                  <a:srgbClr val="111111"/>
                </a:solidFill>
                <a:latin typeface="Marcellus"/>
                <a:ea typeface="Marcellus"/>
                <a:cs typeface="Marcellus"/>
                <a:sym typeface="Marcellus"/>
              </a:rPr>
              <a:t> dala im pokutu 30eur a povedali mi, že nemam provokovat a nikto mi nebude nadavat a že čo sa bojím malých detí…”</a:t>
            </a:r>
            <a:endParaRPr>
              <a:solidFill>
                <a:srgbClr val="11111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395004" y="152400"/>
            <a:ext cx="6335036" cy="4838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